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87" r:id="rId4"/>
    <p:sldId id="293" r:id="rId5"/>
    <p:sldId id="268" r:id="rId6"/>
    <p:sldId id="300" r:id="rId7"/>
    <p:sldId id="272" r:id="rId8"/>
    <p:sldId id="285" r:id="rId9"/>
    <p:sldId id="289" r:id="rId10"/>
    <p:sldId id="290" r:id="rId11"/>
    <p:sldId id="305" r:id="rId12"/>
    <p:sldId id="292" r:id="rId13"/>
    <p:sldId id="291" r:id="rId14"/>
    <p:sldId id="283" r:id="rId15"/>
    <p:sldId id="282" r:id="rId16"/>
    <p:sldId id="297" r:id="rId17"/>
    <p:sldId id="304" r:id="rId18"/>
    <p:sldId id="296" r:id="rId19"/>
    <p:sldId id="302" r:id="rId20"/>
    <p:sldId id="298" r:id="rId21"/>
    <p:sldId id="303" r:id="rId22"/>
    <p:sldId id="299" r:id="rId23"/>
    <p:sldId id="267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79524" autoAdjust="0"/>
  </p:normalViewPr>
  <p:slideViewPr>
    <p:cSldViewPr snapToGrid="0">
      <p:cViewPr varScale="1">
        <p:scale>
          <a:sx n="88" d="100"/>
          <a:sy n="88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7D45A-978A-4079-8B9A-F23C22D6B6A6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</dgm:pt>
    <dgm:pt modelId="{13FC0DFA-5231-4149-931A-9C415B7519FE}">
      <dgm:prSet phldrT="[Text]"/>
      <dgm:spPr/>
      <dgm:t>
        <a:bodyPr/>
        <a:lstStyle/>
        <a:p>
          <a:r>
            <a:rPr lang="en-US" dirty="0" smtClean="0"/>
            <a:t>Frame I</a:t>
          </a:r>
          <a:endParaRPr lang="en-US" dirty="0"/>
        </a:p>
      </dgm:t>
    </dgm:pt>
    <dgm:pt modelId="{7B8823F3-EF28-4E89-AB68-C9F0CD4BB734}" type="parTrans" cxnId="{3918E566-CD07-4155-9AA1-DFB566DA7EE9}">
      <dgm:prSet/>
      <dgm:spPr/>
      <dgm:t>
        <a:bodyPr/>
        <a:lstStyle/>
        <a:p>
          <a:endParaRPr lang="en-US"/>
        </a:p>
      </dgm:t>
    </dgm:pt>
    <dgm:pt modelId="{7A325F22-CD30-4B88-A5C8-3C6629C872D5}" type="sibTrans" cxnId="{3918E566-CD07-4155-9AA1-DFB566DA7EE9}">
      <dgm:prSet/>
      <dgm:spPr/>
      <dgm:t>
        <a:bodyPr/>
        <a:lstStyle/>
        <a:p>
          <a:endParaRPr lang="en-US"/>
        </a:p>
      </dgm:t>
    </dgm:pt>
    <dgm:pt modelId="{9912F125-5AAC-4782-B9CE-31F77AC09204}">
      <dgm:prSet phldrT="[Text]"/>
      <dgm:spPr/>
      <dgm:t>
        <a:bodyPr/>
        <a:lstStyle/>
        <a:p>
          <a:r>
            <a:rPr lang="en-US" dirty="0" smtClean="0"/>
            <a:t>Frame II</a:t>
          </a:r>
          <a:endParaRPr lang="en-US" dirty="0"/>
        </a:p>
      </dgm:t>
    </dgm:pt>
    <dgm:pt modelId="{18D5459C-D34C-463C-B5E2-940EB57D827E}" type="parTrans" cxnId="{148EF030-81C8-4699-B643-F8B5587B3A66}">
      <dgm:prSet/>
      <dgm:spPr/>
      <dgm:t>
        <a:bodyPr/>
        <a:lstStyle/>
        <a:p>
          <a:endParaRPr lang="en-US"/>
        </a:p>
      </dgm:t>
    </dgm:pt>
    <dgm:pt modelId="{C0D33E97-CD87-42B2-921C-FF6BFDFCB15F}" type="sibTrans" cxnId="{148EF030-81C8-4699-B643-F8B5587B3A66}">
      <dgm:prSet/>
      <dgm:spPr/>
      <dgm:t>
        <a:bodyPr/>
        <a:lstStyle/>
        <a:p>
          <a:endParaRPr lang="en-US"/>
        </a:p>
      </dgm:t>
    </dgm:pt>
    <dgm:pt modelId="{733BDA1A-7C7D-4939-B442-6EE158203FF3}">
      <dgm:prSet phldrT="[Text]"/>
      <dgm:spPr/>
      <dgm:t>
        <a:bodyPr/>
        <a:lstStyle/>
        <a:p>
          <a:r>
            <a:rPr lang="en-US" dirty="0" smtClean="0"/>
            <a:t>Frame III</a:t>
          </a:r>
          <a:endParaRPr lang="en-US" dirty="0"/>
        </a:p>
      </dgm:t>
    </dgm:pt>
    <dgm:pt modelId="{F465C67F-12F7-4C90-A956-CF3447D0CB0C}" type="parTrans" cxnId="{9CF3F606-2DA7-4235-AFB8-9BBF2B8A614C}">
      <dgm:prSet/>
      <dgm:spPr/>
      <dgm:t>
        <a:bodyPr/>
        <a:lstStyle/>
        <a:p>
          <a:endParaRPr lang="en-US"/>
        </a:p>
      </dgm:t>
    </dgm:pt>
    <dgm:pt modelId="{28879033-81AF-4058-BA84-EA23AB15A3A8}" type="sibTrans" cxnId="{9CF3F606-2DA7-4235-AFB8-9BBF2B8A614C}">
      <dgm:prSet/>
      <dgm:spPr/>
      <dgm:t>
        <a:bodyPr/>
        <a:lstStyle/>
        <a:p>
          <a:endParaRPr lang="en-US"/>
        </a:p>
      </dgm:t>
    </dgm:pt>
    <dgm:pt modelId="{D9F0D51A-A8BC-4DB8-A28E-92DD17592CDC}">
      <dgm:prSet phldrT="[Text]"/>
      <dgm:spPr/>
      <dgm:t>
        <a:bodyPr/>
        <a:lstStyle/>
        <a:p>
          <a:r>
            <a:rPr lang="en-US" dirty="0" smtClean="0"/>
            <a:t>Separate professions</a:t>
          </a:r>
          <a:endParaRPr lang="en-US" dirty="0"/>
        </a:p>
      </dgm:t>
    </dgm:pt>
    <dgm:pt modelId="{55AC6C37-01B1-499D-90B8-8035E6E6DDC8}" type="parTrans" cxnId="{1586CC96-2E1A-4DF4-BF68-32142AF03F00}">
      <dgm:prSet/>
      <dgm:spPr/>
      <dgm:t>
        <a:bodyPr/>
        <a:lstStyle/>
        <a:p>
          <a:endParaRPr lang="en-US"/>
        </a:p>
      </dgm:t>
    </dgm:pt>
    <dgm:pt modelId="{B6982592-36A9-4089-84EC-6A8043F72F64}" type="sibTrans" cxnId="{1586CC96-2E1A-4DF4-BF68-32142AF03F00}">
      <dgm:prSet/>
      <dgm:spPr/>
      <dgm:t>
        <a:bodyPr/>
        <a:lstStyle/>
        <a:p>
          <a:endParaRPr lang="en-US"/>
        </a:p>
      </dgm:t>
    </dgm:pt>
    <dgm:pt modelId="{69EC4CF4-B67C-42B2-A538-91F84A6C0E42}">
      <dgm:prSet phldrT="[Text]"/>
      <dgm:spPr/>
      <dgm:t>
        <a:bodyPr/>
        <a:lstStyle/>
        <a:p>
          <a:r>
            <a:rPr lang="en-US" dirty="0" smtClean="0"/>
            <a:t>Siloes of influence</a:t>
          </a:r>
          <a:endParaRPr lang="en-US" dirty="0"/>
        </a:p>
      </dgm:t>
    </dgm:pt>
    <dgm:pt modelId="{48C7250A-3069-43AF-845D-66EDF8C03A5E}" type="parTrans" cxnId="{C1ACF3F8-2917-4D2A-900C-D3D62D94027E}">
      <dgm:prSet/>
      <dgm:spPr/>
      <dgm:t>
        <a:bodyPr/>
        <a:lstStyle/>
        <a:p>
          <a:endParaRPr lang="en-US"/>
        </a:p>
      </dgm:t>
    </dgm:pt>
    <dgm:pt modelId="{E134D510-56EC-4FC7-9076-8D572B40B006}" type="sibTrans" cxnId="{C1ACF3F8-2917-4D2A-900C-D3D62D94027E}">
      <dgm:prSet/>
      <dgm:spPr/>
      <dgm:t>
        <a:bodyPr/>
        <a:lstStyle/>
        <a:p>
          <a:endParaRPr lang="en-US"/>
        </a:p>
      </dgm:t>
    </dgm:pt>
    <dgm:pt modelId="{F2A719B1-561F-4C60-B14E-D97A432A6697}">
      <dgm:prSet phldrT="[Text]"/>
      <dgm:spPr/>
      <dgm:t>
        <a:bodyPr/>
        <a:lstStyle/>
        <a:p>
          <a:r>
            <a:rPr lang="en-US" dirty="0" smtClean="0"/>
            <a:t>Frame IV</a:t>
          </a:r>
          <a:endParaRPr lang="en-US" dirty="0"/>
        </a:p>
      </dgm:t>
    </dgm:pt>
    <dgm:pt modelId="{3C79839C-0497-4379-A0B5-5890C1EEC3C8}" type="parTrans" cxnId="{24A2851F-ED6F-492B-A0EB-A7D5B2762A97}">
      <dgm:prSet/>
      <dgm:spPr/>
      <dgm:t>
        <a:bodyPr/>
        <a:lstStyle/>
        <a:p>
          <a:endParaRPr lang="en-US"/>
        </a:p>
      </dgm:t>
    </dgm:pt>
    <dgm:pt modelId="{671EF241-6289-4E3F-A100-326679C495FD}" type="sibTrans" cxnId="{24A2851F-ED6F-492B-A0EB-A7D5B2762A97}">
      <dgm:prSet/>
      <dgm:spPr/>
      <dgm:t>
        <a:bodyPr/>
        <a:lstStyle/>
        <a:p>
          <a:endParaRPr lang="en-US"/>
        </a:p>
      </dgm:t>
    </dgm:pt>
    <dgm:pt modelId="{F7363A2F-0BEA-4A72-9065-BFE36B8D2550}">
      <dgm:prSet phldrT="[Text]"/>
      <dgm:spPr/>
      <dgm:t>
        <a:bodyPr/>
        <a:lstStyle/>
        <a:p>
          <a:r>
            <a:rPr lang="en-US" dirty="0" smtClean="0"/>
            <a:t>Frame V</a:t>
          </a:r>
          <a:endParaRPr lang="en-US" dirty="0"/>
        </a:p>
      </dgm:t>
    </dgm:pt>
    <dgm:pt modelId="{88B41FA2-F80A-4C9C-8BCB-023AC0CEF5A9}" type="parTrans" cxnId="{F535F1D9-5A28-42DE-89BB-0F43AA1BAD73}">
      <dgm:prSet/>
      <dgm:spPr/>
      <dgm:t>
        <a:bodyPr/>
        <a:lstStyle/>
        <a:p>
          <a:endParaRPr lang="en-US"/>
        </a:p>
      </dgm:t>
    </dgm:pt>
    <dgm:pt modelId="{54A91E11-B8F5-471A-8DD7-9ADBC3A9ABC2}" type="sibTrans" cxnId="{F535F1D9-5A28-42DE-89BB-0F43AA1BAD73}">
      <dgm:prSet/>
      <dgm:spPr/>
      <dgm:t>
        <a:bodyPr/>
        <a:lstStyle/>
        <a:p>
          <a:endParaRPr lang="en-US"/>
        </a:p>
      </dgm:t>
    </dgm:pt>
    <dgm:pt modelId="{0B0CDA7C-BBE7-46A0-951A-A0FF783976D7}">
      <dgm:prSet phldrT="[Text]"/>
      <dgm:spPr/>
      <dgm:t>
        <a:bodyPr/>
        <a:lstStyle/>
        <a:p>
          <a:r>
            <a:rPr lang="en-US" dirty="0" smtClean="0"/>
            <a:t>New providers learn “the way we do things here”</a:t>
          </a:r>
          <a:endParaRPr lang="en-US" dirty="0"/>
        </a:p>
      </dgm:t>
    </dgm:pt>
    <dgm:pt modelId="{1346B174-FA48-4AE4-8B51-4BE2B5D24ACA}" type="parTrans" cxnId="{BF5CE99F-CCB6-461F-8B02-D5F70EABA245}">
      <dgm:prSet/>
      <dgm:spPr/>
      <dgm:t>
        <a:bodyPr/>
        <a:lstStyle/>
        <a:p>
          <a:endParaRPr lang="en-US"/>
        </a:p>
      </dgm:t>
    </dgm:pt>
    <dgm:pt modelId="{F66233F3-987B-42CD-9954-68351921E978}" type="sibTrans" cxnId="{BF5CE99F-CCB6-461F-8B02-D5F70EABA245}">
      <dgm:prSet/>
      <dgm:spPr/>
      <dgm:t>
        <a:bodyPr/>
        <a:lstStyle/>
        <a:p>
          <a:endParaRPr lang="en-US"/>
        </a:p>
      </dgm:t>
    </dgm:pt>
    <dgm:pt modelId="{D3E0BE2A-CE74-41CB-9F53-53B0939C53CF}">
      <dgm:prSet phldrT="[Text]"/>
      <dgm:spPr/>
      <dgm:t>
        <a:bodyPr/>
        <a:lstStyle/>
        <a:p>
          <a:r>
            <a:rPr lang="en-US" dirty="0" smtClean="0"/>
            <a:t>IP team care is the new normal: “the only way we know”</a:t>
          </a:r>
          <a:endParaRPr lang="en-US" dirty="0"/>
        </a:p>
      </dgm:t>
    </dgm:pt>
    <dgm:pt modelId="{0B44ED10-508C-43B1-95BA-8E23412F13B2}" type="parTrans" cxnId="{5058E719-0A89-496C-9B86-08E4D4B685C7}">
      <dgm:prSet/>
      <dgm:spPr/>
      <dgm:t>
        <a:bodyPr/>
        <a:lstStyle/>
        <a:p>
          <a:endParaRPr lang="en-US"/>
        </a:p>
      </dgm:t>
    </dgm:pt>
    <dgm:pt modelId="{DC42E468-C2CC-4950-BFB3-3F1F58317C64}" type="sibTrans" cxnId="{5058E719-0A89-496C-9B86-08E4D4B685C7}">
      <dgm:prSet/>
      <dgm:spPr/>
      <dgm:t>
        <a:bodyPr/>
        <a:lstStyle/>
        <a:p>
          <a:endParaRPr lang="en-US"/>
        </a:p>
      </dgm:t>
    </dgm:pt>
    <dgm:pt modelId="{5519BF53-CBDC-4949-8D79-D4A04B0E7C3A}">
      <dgm:prSet phldrT="[Text]"/>
      <dgm:spPr/>
      <dgm:t>
        <a:bodyPr/>
        <a:lstStyle/>
        <a:p>
          <a:r>
            <a:rPr lang="en-US" dirty="0" smtClean="0"/>
            <a:t>The experts haven’t seen any Level V environments yet!</a:t>
          </a:r>
          <a:endParaRPr lang="en-US" dirty="0"/>
        </a:p>
      </dgm:t>
    </dgm:pt>
    <dgm:pt modelId="{1C4732F3-2A01-4A94-AC8E-2A9929A3BC88}" type="parTrans" cxnId="{EF595AC3-AC3F-4B03-939C-DD72B5056F99}">
      <dgm:prSet/>
      <dgm:spPr/>
      <dgm:t>
        <a:bodyPr/>
        <a:lstStyle/>
        <a:p>
          <a:endParaRPr lang="en-US"/>
        </a:p>
      </dgm:t>
    </dgm:pt>
    <dgm:pt modelId="{AD06791A-97DF-45DC-B6BA-B8D67E497CB8}" type="sibTrans" cxnId="{EF595AC3-AC3F-4B03-939C-DD72B5056F99}">
      <dgm:prSet/>
      <dgm:spPr/>
      <dgm:t>
        <a:bodyPr/>
        <a:lstStyle/>
        <a:p>
          <a:endParaRPr lang="en-US"/>
        </a:p>
      </dgm:t>
    </dgm:pt>
    <dgm:pt modelId="{0F759D60-9CED-42F3-8618-3548BA45780B}">
      <dgm:prSet phldrT="[Text]"/>
      <dgm:spPr/>
      <dgm:t>
        <a:bodyPr/>
        <a:lstStyle/>
        <a:p>
          <a:r>
            <a:rPr lang="en-US" dirty="0" smtClean="0"/>
            <a:t>“Don’t you people talk to each other?”</a:t>
          </a:r>
          <a:endParaRPr lang="en-US" dirty="0"/>
        </a:p>
      </dgm:t>
    </dgm:pt>
    <dgm:pt modelId="{BDB598D7-4982-450D-9778-4A25A8F3FB30}" type="parTrans" cxnId="{A2104557-8A1F-42EC-8452-A4E079D54C67}">
      <dgm:prSet/>
      <dgm:spPr/>
      <dgm:t>
        <a:bodyPr/>
        <a:lstStyle/>
        <a:p>
          <a:endParaRPr lang="en-US"/>
        </a:p>
      </dgm:t>
    </dgm:pt>
    <dgm:pt modelId="{0AF3097F-1BBA-46B5-9EBC-D8ED516E05E2}" type="sibTrans" cxnId="{A2104557-8A1F-42EC-8452-A4E079D54C67}">
      <dgm:prSet/>
      <dgm:spPr/>
      <dgm:t>
        <a:bodyPr/>
        <a:lstStyle/>
        <a:p>
          <a:endParaRPr lang="en-US"/>
        </a:p>
      </dgm:t>
    </dgm:pt>
    <dgm:pt modelId="{5BA238B5-8032-4F84-BBC2-99451C7088DD}">
      <dgm:prSet phldrT="[Text]"/>
      <dgm:spPr/>
      <dgm:t>
        <a:bodyPr/>
        <a:lstStyle/>
        <a:p>
          <a:r>
            <a:rPr lang="en-US" dirty="0" smtClean="0"/>
            <a:t>Awakening curiosity</a:t>
          </a:r>
          <a:endParaRPr lang="en-US" dirty="0"/>
        </a:p>
      </dgm:t>
    </dgm:pt>
    <dgm:pt modelId="{7BC7790E-2DA9-4D2D-8A4A-9F61331FF3BB}" type="parTrans" cxnId="{E006BC5F-E40B-4612-8A22-A8FDF77424F7}">
      <dgm:prSet/>
      <dgm:spPr/>
      <dgm:t>
        <a:bodyPr/>
        <a:lstStyle/>
        <a:p>
          <a:endParaRPr lang="en-US"/>
        </a:p>
      </dgm:t>
    </dgm:pt>
    <dgm:pt modelId="{AD3AC930-AA4B-4EF0-A731-DD8F29FD5553}" type="sibTrans" cxnId="{E006BC5F-E40B-4612-8A22-A8FDF77424F7}">
      <dgm:prSet/>
      <dgm:spPr/>
      <dgm:t>
        <a:bodyPr/>
        <a:lstStyle/>
        <a:p>
          <a:endParaRPr lang="en-US"/>
        </a:p>
      </dgm:t>
    </dgm:pt>
    <dgm:pt modelId="{86190433-0820-4EF5-87FB-123109C49A88}">
      <dgm:prSet phldrT="[Text]"/>
      <dgm:spPr/>
      <dgm:t>
        <a:bodyPr/>
        <a:lstStyle/>
        <a:p>
          <a:r>
            <a:rPr lang="en-US" dirty="0" smtClean="0"/>
            <a:t>Efforts for quality improvement</a:t>
          </a:r>
          <a:endParaRPr lang="en-US" dirty="0"/>
        </a:p>
      </dgm:t>
    </dgm:pt>
    <dgm:pt modelId="{2AA75576-678C-4A9D-B1B7-37DB08313653}" type="parTrans" cxnId="{4A531779-65E3-484F-9A82-31F1E9E5A049}">
      <dgm:prSet/>
      <dgm:spPr/>
      <dgm:t>
        <a:bodyPr/>
        <a:lstStyle/>
        <a:p>
          <a:endParaRPr lang="en-US"/>
        </a:p>
      </dgm:t>
    </dgm:pt>
    <dgm:pt modelId="{665E992A-E0E5-4B1C-9A44-AB442607BEE3}" type="sibTrans" cxnId="{4A531779-65E3-484F-9A82-31F1E9E5A049}">
      <dgm:prSet/>
      <dgm:spPr/>
      <dgm:t>
        <a:bodyPr/>
        <a:lstStyle/>
        <a:p>
          <a:endParaRPr lang="en-US"/>
        </a:p>
      </dgm:t>
    </dgm:pt>
    <dgm:pt modelId="{B0CB29FC-C1B5-414A-AC89-C3C4EE57EF1A}">
      <dgm:prSet phldrT="[Text]"/>
      <dgm:spPr/>
      <dgm:t>
        <a:bodyPr/>
        <a:lstStyle/>
        <a:p>
          <a:r>
            <a:rPr lang="en-US" dirty="0" smtClean="0"/>
            <a:t>“How can we do this better?”</a:t>
          </a:r>
          <a:endParaRPr lang="en-US" dirty="0"/>
        </a:p>
      </dgm:t>
    </dgm:pt>
    <dgm:pt modelId="{2D315FA7-49FF-43DC-A7C4-1ADB85920A74}" type="parTrans" cxnId="{D8DE872B-2292-4142-B9C1-9CE611BE605C}">
      <dgm:prSet/>
      <dgm:spPr/>
      <dgm:t>
        <a:bodyPr/>
        <a:lstStyle/>
        <a:p>
          <a:endParaRPr lang="en-US"/>
        </a:p>
      </dgm:t>
    </dgm:pt>
    <dgm:pt modelId="{2D459DEB-116D-41DE-8A13-8F7AA6786B6F}" type="sibTrans" cxnId="{D8DE872B-2292-4142-B9C1-9CE611BE605C}">
      <dgm:prSet/>
      <dgm:spPr/>
      <dgm:t>
        <a:bodyPr/>
        <a:lstStyle/>
        <a:p>
          <a:endParaRPr lang="en-US"/>
        </a:p>
      </dgm:t>
    </dgm:pt>
    <dgm:pt modelId="{5DAAD6D0-2388-420D-83EE-C3F41D2DAE56}">
      <dgm:prSet phldrT="[Text]"/>
      <dgm:spPr/>
      <dgm:t>
        <a:bodyPr/>
        <a:lstStyle/>
        <a:p>
          <a:r>
            <a:rPr lang="en-US" dirty="0" smtClean="0"/>
            <a:t>The shift to interprofessional teams</a:t>
          </a:r>
          <a:endParaRPr lang="en-US" dirty="0"/>
        </a:p>
      </dgm:t>
    </dgm:pt>
    <dgm:pt modelId="{AFF067CF-54DA-45E8-B516-D9FCDAD8B400}" type="parTrans" cxnId="{8ACAC682-8BF3-4750-8551-50CAB4B3B0E5}">
      <dgm:prSet/>
      <dgm:spPr/>
      <dgm:t>
        <a:bodyPr/>
        <a:lstStyle/>
        <a:p>
          <a:endParaRPr lang="en-US"/>
        </a:p>
      </dgm:t>
    </dgm:pt>
    <dgm:pt modelId="{1E3006A3-B20B-44C6-A9A0-7E1C7BBD2543}" type="sibTrans" cxnId="{8ACAC682-8BF3-4750-8551-50CAB4B3B0E5}">
      <dgm:prSet/>
      <dgm:spPr/>
      <dgm:t>
        <a:bodyPr/>
        <a:lstStyle/>
        <a:p>
          <a:endParaRPr lang="en-US"/>
        </a:p>
      </dgm:t>
    </dgm:pt>
    <dgm:pt modelId="{B8BBB254-7A2E-4A0E-9437-3BEAD2DFDDC7}">
      <dgm:prSet phldrT="[Text]"/>
      <dgm:spPr/>
      <dgm:t>
        <a:bodyPr/>
        <a:lstStyle/>
        <a:p>
          <a:r>
            <a:rPr lang="en-US" dirty="0" smtClean="0"/>
            <a:t>Trying something new, a foot in both worlds</a:t>
          </a:r>
          <a:endParaRPr lang="en-US" dirty="0"/>
        </a:p>
      </dgm:t>
    </dgm:pt>
    <dgm:pt modelId="{1D03BF45-BD4E-4DDC-B923-D6AF0A82E435}" type="parTrans" cxnId="{3CC47CC7-5B80-4362-BEFD-21B91C3F77EE}">
      <dgm:prSet/>
      <dgm:spPr/>
      <dgm:t>
        <a:bodyPr/>
        <a:lstStyle/>
        <a:p>
          <a:endParaRPr lang="en-US"/>
        </a:p>
      </dgm:t>
    </dgm:pt>
    <dgm:pt modelId="{58312027-746C-49A6-844D-59D23BA8C385}" type="sibTrans" cxnId="{3CC47CC7-5B80-4362-BEFD-21B91C3F77EE}">
      <dgm:prSet/>
      <dgm:spPr/>
      <dgm:t>
        <a:bodyPr/>
        <a:lstStyle/>
        <a:p>
          <a:endParaRPr lang="en-US"/>
        </a:p>
      </dgm:t>
    </dgm:pt>
    <dgm:pt modelId="{9A51C5FD-E29B-4ACF-A2F9-62DABDD474A5}">
      <dgm:prSet phldrT="[Text]"/>
      <dgm:spPr/>
      <dgm:t>
        <a:bodyPr/>
        <a:lstStyle/>
        <a:p>
          <a:r>
            <a:rPr lang="en-US" dirty="0" smtClean="0"/>
            <a:t>Forming stable teams</a:t>
          </a:r>
          <a:endParaRPr lang="en-US" dirty="0"/>
        </a:p>
      </dgm:t>
    </dgm:pt>
    <dgm:pt modelId="{2E438E73-EE1F-4D68-9B6A-812861FB5D8C}" type="parTrans" cxnId="{F8DF7369-E0D2-446B-80B3-9FABE3CC8444}">
      <dgm:prSet/>
      <dgm:spPr/>
      <dgm:t>
        <a:bodyPr/>
        <a:lstStyle/>
        <a:p>
          <a:endParaRPr lang="en-US"/>
        </a:p>
      </dgm:t>
    </dgm:pt>
    <dgm:pt modelId="{2ED4D1D4-B24D-441E-892C-B4DA1304B46B}" type="sibTrans" cxnId="{F8DF7369-E0D2-446B-80B3-9FABE3CC8444}">
      <dgm:prSet/>
      <dgm:spPr/>
      <dgm:t>
        <a:bodyPr/>
        <a:lstStyle/>
        <a:p>
          <a:endParaRPr lang="en-US"/>
        </a:p>
      </dgm:t>
    </dgm:pt>
    <dgm:pt modelId="{CF27A0BC-F61B-44A9-8A12-B04467B5BCD3}">
      <dgm:prSet phldrT="[Text]"/>
      <dgm:spPr/>
      <dgm:t>
        <a:bodyPr/>
        <a:lstStyle/>
        <a:p>
          <a:r>
            <a:rPr lang="en-US" dirty="0" smtClean="0"/>
            <a:t>Mutual respect and complementary work</a:t>
          </a:r>
          <a:endParaRPr lang="en-US" dirty="0"/>
        </a:p>
      </dgm:t>
    </dgm:pt>
    <dgm:pt modelId="{45014F24-A63C-48AF-A788-56C727B4BAF3}" type="parTrans" cxnId="{E575B06B-A1DB-46BF-9664-31BD32776210}">
      <dgm:prSet/>
      <dgm:spPr/>
      <dgm:t>
        <a:bodyPr/>
        <a:lstStyle/>
        <a:p>
          <a:endParaRPr lang="en-US"/>
        </a:p>
      </dgm:t>
    </dgm:pt>
    <dgm:pt modelId="{4EBD0944-C825-430D-A724-0487F212F72F}" type="sibTrans" cxnId="{E575B06B-A1DB-46BF-9664-31BD32776210}">
      <dgm:prSet/>
      <dgm:spPr/>
      <dgm:t>
        <a:bodyPr/>
        <a:lstStyle/>
        <a:p>
          <a:endParaRPr lang="en-US"/>
        </a:p>
      </dgm:t>
    </dgm:pt>
    <dgm:pt modelId="{92C6CC61-91EE-4B94-AA50-DB8515D20FB8}">
      <dgm:prSet phldrT="[Text]"/>
      <dgm:spPr/>
      <dgm:t>
        <a:bodyPr/>
        <a:lstStyle/>
        <a:p>
          <a:r>
            <a:rPr lang="en-US" dirty="0" smtClean="0"/>
            <a:t>Still fragile and at risk</a:t>
          </a:r>
          <a:endParaRPr lang="en-US" dirty="0"/>
        </a:p>
      </dgm:t>
    </dgm:pt>
    <dgm:pt modelId="{8F7BBB2F-8A8C-46B7-BF5A-8F354A6E3BAA}" type="parTrans" cxnId="{1B1AC146-BE46-467B-89D9-43B1A511F506}">
      <dgm:prSet/>
      <dgm:spPr/>
      <dgm:t>
        <a:bodyPr/>
        <a:lstStyle/>
        <a:p>
          <a:endParaRPr lang="en-US"/>
        </a:p>
      </dgm:t>
    </dgm:pt>
    <dgm:pt modelId="{ABB2C7D1-A7A5-44AE-9BB4-6866BBE168F1}" type="sibTrans" cxnId="{1B1AC146-BE46-467B-89D9-43B1A511F506}">
      <dgm:prSet/>
      <dgm:spPr/>
      <dgm:t>
        <a:bodyPr/>
        <a:lstStyle/>
        <a:p>
          <a:endParaRPr lang="en-US"/>
        </a:p>
      </dgm:t>
    </dgm:pt>
    <dgm:pt modelId="{223D1243-420C-4068-A254-80616867D223}">
      <dgm:prSet phldrT="[Text]"/>
      <dgm:spPr/>
      <dgm:t>
        <a:bodyPr/>
        <a:lstStyle/>
        <a:p>
          <a:r>
            <a:rPr lang="en-US" dirty="0" smtClean="0"/>
            <a:t>Starting to see better outcomes</a:t>
          </a:r>
          <a:endParaRPr lang="en-US" dirty="0"/>
        </a:p>
      </dgm:t>
    </dgm:pt>
    <dgm:pt modelId="{D8A9140B-6212-42C0-A96B-0E8E92FE8142}" type="parTrans" cxnId="{002F2CDC-9F31-4927-AB6D-CD5E1BAE8ECB}">
      <dgm:prSet/>
      <dgm:spPr/>
      <dgm:t>
        <a:bodyPr/>
        <a:lstStyle/>
        <a:p>
          <a:endParaRPr lang="en-US"/>
        </a:p>
      </dgm:t>
    </dgm:pt>
    <dgm:pt modelId="{95A43F2F-20B5-47A4-98FA-0D623E25724A}" type="sibTrans" cxnId="{002F2CDC-9F31-4927-AB6D-CD5E1BAE8ECB}">
      <dgm:prSet/>
      <dgm:spPr/>
      <dgm:t>
        <a:bodyPr/>
        <a:lstStyle/>
        <a:p>
          <a:endParaRPr lang="en-US"/>
        </a:p>
      </dgm:t>
    </dgm:pt>
    <dgm:pt modelId="{97805232-C76F-44A1-9C28-BBDE8EF8D8A0}">
      <dgm:prSet phldrT="[Text]"/>
      <dgm:spPr/>
      <dgm:t>
        <a:bodyPr/>
        <a:lstStyle/>
        <a:p>
          <a:r>
            <a:rPr lang="en-US" dirty="0" smtClean="0"/>
            <a:t>Feels like a different kind of place to work</a:t>
          </a:r>
          <a:endParaRPr lang="en-US" dirty="0"/>
        </a:p>
      </dgm:t>
    </dgm:pt>
    <dgm:pt modelId="{25BB97A1-CCF5-42F5-9762-EA2C51E07C12}" type="parTrans" cxnId="{AE50DCE2-30AF-4FDF-AA92-9B0E0B02B1C7}">
      <dgm:prSet/>
      <dgm:spPr/>
      <dgm:t>
        <a:bodyPr/>
        <a:lstStyle/>
        <a:p>
          <a:endParaRPr lang="en-US"/>
        </a:p>
      </dgm:t>
    </dgm:pt>
    <dgm:pt modelId="{8B126589-5A4C-45FC-8AE0-6A6CD8A6AAB8}" type="sibTrans" cxnId="{AE50DCE2-30AF-4FDF-AA92-9B0E0B02B1C7}">
      <dgm:prSet/>
      <dgm:spPr/>
      <dgm:t>
        <a:bodyPr/>
        <a:lstStyle/>
        <a:p>
          <a:endParaRPr lang="en-US"/>
        </a:p>
      </dgm:t>
    </dgm:pt>
    <dgm:pt modelId="{24F56E3B-E0F2-4ECF-9457-8E238DD90108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i="1" dirty="0" smtClean="0"/>
            <a:t>patient</a:t>
          </a:r>
          <a:r>
            <a:rPr lang="en-US" i="0" dirty="0" smtClean="0"/>
            <a:t> is now a key member of the IP team</a:t>
          </a:r>
          <a:endParaRPr lang="en-US" dirty="0"/>
        </a:p>
      </dgm:t>
    </dgm:pt>
    <dgm:pt modelId="{1E7D463D-61CA-4C7C-9C23-B34E219525FC}" type="parTrans" cxnId="{DB3B7813-289E-40D9-BB2D-E77E3268E114}">
      <dgm:prSet/>
      <dgm:spPr/>
      <dgm:t>
        <a:bodyPr/>
        <a:lstStyle/>
        <a:p>
          <a:endParaRPr lang="en-US"/>
        </a:p>
      </dgm:t>
    </dgm:pt>
    <dgm:pt modelId="{67B30580-0224-4017-B124-A2D362D83C3D}" type="sibTrans" cxnId="{DB3B7813-289E-40D9-BB2D-E77E3268E114}">
      <dgm:prSet/>
      <dgm:spPr/>
      <dgm:t>
        <a:bodyPr/>
        <a:lstStyle/>
        <a:p>
          <a:endParaRPr lang="en-US"/>
        </a:p>
      </dgm:t>
    </dgm:pt>
    <dgm:pt modelId="{9C1AE0DF-8BCE-4152-839C-181825724F5E}" type="pres">
      <dgm:prSet presAssocID="{4A57D45A-978A-4079-8B9A-F23C22D6B6A6}" presName="Name0" presStyleCnt="0">
        <dgm:presLayoutVars>
          <dgm:dir/>
          <dgm:resizeHandles val="exact"/>
        </dgm:presLayoutVars>
      </dgm:prSet>
      <dgm:spPr/>
    </dgm:pt>
    <dgm:pt modelId="{8412CA83-5832-496D-8763-005061AAF661}" type="pres">
      <dgm:prSet presAssocID="{4A57D45A-978A-4079-8B9A-F23C22D6B6A6}" presName="arrow" presStyleLbl="bgShp" presStyleIdx="0" presStyleCnt="1"/>
      <dgm:spPr/>
    </dgm:pt>
    <dgm:pt modelId="{2F5D7732-CDAB-4322-A264-674DB0364C49}" type="pres">
      <dgm:prSet presAssocID="{4A57D45A-978A-4079-8B9A-F23C22D6B6A6}" presName="points" presStyleCnt="0"/>
      <dgm:spPr/>
    </dgm:pt>
    <dgm:pt modelId="{3E7E661D-09A4-46AE-B807-CE820103CE63}" type="pres">
      <dgm:prSet presAssocID="{13FC0DFA-5231-4149-931A-9C415B7519FE}" presName="compositeA" presStyleCnt="0"/>
      <dgm:spPr/>
    </dgm:pt>
    <dgm:pt modelId="{3581CB5B-7EA6-4D49-B7DE-44955AB67D37}" type="pres">
      <dgm:prSet presAssocID="{13FC0DFA-5231-4149-931A-9C415B7519FE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959C-2D88-4698-BE82-C195A0BDE5C1}" type="pres">
      <dgm:prSet presAssocID="{13FC0DFA-5231-4149-931A-9C415B7519FE}" presName="circleA" presStyleLbl="node1" presStyleIdx="0" presStyleCnt="5"/>
      <dgm:spPr/>
    </dgm:pt>
    <dgm:pt modelId="{59B282F5-AD8A-4A75-9FB6-D9843833829F}" type="pres">
      <dgm:prSet presAssocID="{13FC0DFA-5231-4149-931A-9C415B7519FE}" presName="spaceA" presStyleCnt="0"/>
      <dgm:spPr/>
    </dgm:pt>
    <dgm:pt modelId="{BD086A62-04A0-4289-A474-31C5507E93BC}" type="pres">
      <dgm:prSet presAssocID="{7A325F22-CD30-4B88-A5C8-3C6629C872D5}" presName="space" presStyleCnt="0"/>
      <dgm:spPr/>
    </dgm:pt>
    <dgm:pt modelId="{D0A90B31-EC66-41CB-9FB7-CC2736F89C2A}" type="pres">
      <dgm:prSet presAssocID="{9912F125-5AAC-4782-B9CE-31F77AC09204}" presName="compositeB" presStyleCnt="0"/>
      <dgm:spPr/>
    </dgm:pt>
    <dgm:pt modelId="{F4C7F2B1-1121-4D49-8D17-715A956021C4}" type="pres">
      <dgm:prSet presAssocID="{9912F125-5AAC-4782-B9CE-31F77AC0920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02C73-BD23-455B-BA2F-6EB680C17CB5}" type="pres">
      <dgm:prSet presAssocID="{9912F125-5AAC-4782-B9CE-31F77AC09204}" presName="circleB" presStyleLbl="node1" presStyleIdx="1" presStyleCnt="5"/>
      <dgm:spPr/>
    </dgm:pt>
    <dgm:pt modelId="{AF3B71E8-F81A-494F-8C13-5CEC65AB165F}" type="pres">
      <dgm:prSet presAssocID="{9912F125-5AAC-4782-B9CE-31F77AC09204}" presName="spaceB" presStyleCnt="0"/>
      <dgm:spPr/>
    </dgm:pt>
    <dgm:pt modelId="{3ED30261-6CF8-46D9-9825-8877522B1AC4}" type="pres">
      <dgm:prSet presAssocID="{C0D33E97-CD87-42B2-921C-FF6BFDFCB15F}" presName="space" presStyleCnt="0"/>
      <dgm:spPr/>
    </dgm:pt>
    <dgm:pt modelId="{0129A9B3-E61C-46F1-B551-BCEFCC7639CF}" type="pres">
      <dgm:prSet presAssocID="{733BDA1A-7C7D-4939-B442-6EE158203FF3}" presName="compositeA" presStyleCnt="0"/>
      <dgm:spPr/>
    </dgm:pt>
    <dgm:pt modelId="{FB4D624D-789D-4DB1-974B-F6CB804436C2}" type="pres">
      <dgm:prSet presAssocID="{733BDA1A-7C7D-4939-B442-6EE158203FF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68F8F-3ABC-4C67-8EEB-FEA2DCC90CD9}" type="pres">
      <dgm:prSet presAssocID="{733BDA1A-7C7D-4939-B442-6EE158203FF3}" presName="circleA" presStyleLbl="node1" presStyleIdx="2" presStyleCnt="5"/>
      <dgm:spPr/>
    </dgm:pt>
    <dgm:pt modelId="{84F64F65-3C9E-4A85-945B-EAEA757D1E73}" type="pres">
      <dgm:prSet presAssocID="{733BDA1A-7C7D-4939-B442-6EE158203FF3}" presName="spaceA" presStyleCnt="0"/>
      <dgm:spPr/>
    </dgm:pt>
    <dgm:pt modelId="{71E52BD6-AA15-4929-B079-5AA695538607}" type="pres">
      <dgm:prSet presAssocID="{28879033-81AF-4058-BA84-EA23AB15A3A8}" presName="space" presStyleCnt="0"/>
      <dgm:spPr/>
    </dgm:pt>
    <dgm:pt modelId="{D99BA6A9-DE09-49E1-9DA8-1E927751F161}" type="pres">
      <dgm:prSet presAssocID="{F2A719B1-561F-4C60-B14E-D97A432A6697}" presName="compositeB" presStyleCnt="0"/>
      <dgm:spPr/>
    </dgm:pt>
    <dgm:pt modelId="{53896E7F-3926-4894-BC6B-2D52812A8A9E}" type="pres">
      <dgm:prSet presAssocID="{F2A719B1-561F-4C60-B14E-D97A432A6697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50804-009C-4389-A24F-E3591363FD7F}" type="pres">
      <dgm:prSet presAssocID="{F2A719B1-561F-4C60-B14E-D97A432A6697}" presName="circleB" presStyleLbl="node1" presStyleIdx="3" presStyleCnt="5"/>
      <dgm:spPr/>
    </dgm:pt>
    <dgm:pt modelId="{14D06900-D331-479E-94A7-35263A20A565}" type="pres">
      <dgm:prSet presAssocID="{F2A719B1-561F-4C60-B14E-D97A432A6697}" presName="spaceB" presStyleCnt="0"/>
      <dgm:spPr/>
    </dgm:pt>
    <dgm:pt modelId="{AD7C6BE5-8039-469E-A51C-6AE5532F627D}" type="pres">
      <dgm:prSet presAssocID="{671EF241-6289-4E3F-A100-326679C495FD}" presName="space" presStyleCnt="0"/>
      <dgm:spPr/>
    </dgm:pt>
    <dgm:pt modelId="{BDECC946-A965-4FD8-8D96-1930E66742C9}" type="pres">
      <dgm:prSet presAssocID="{F7363A2F-0BEA-4A72-9065-BFE36B8D2550}" presName="compositeA" presStyleCnt="0"/>
      <dgm:spPr/>
    </dgm:pt>
    <dgm:pt modelId="{02E207EB-F945-4CCD-989B-2290F0C265C0}" type="pres">
      <dgm:prSet presAssocID="{F7363A2F-0BEA-4A72-9065-BFE36B8D255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CFA5C-F1C6-4BD4-B28D-DCC64DDEC99E}" type="pres">
      <dgm:prSet presAssocID="{F7363A2F-0BEA-4A72-9065-BFE36B8D2550}" presName="circleA" presStyleLbl="node1" presStyleIdx="4" presStyleCnt="5"/>
      <dgm:spPr/>
    </dgm:pt>
    <dgm:pt modelId="{E4346C6E-E045-4C4F-A6BC-3341175475EC}" type="pres">
      <dgm:prSet presAssocID="{F7363A2F-0BEA-4A72-9065-BFE36B8D2550}" presName="spaceA" presStyleCnt="0"/>
      <dgm:spPr/>
    </dgm:pt>
  </dgm:ptLst>
  <dgm:cxnLst>
    <dgm:cxn modelId="{DB3B7813-289E-40D9-BB2D-E77E3268E114}" srcId="{F2A719B1-561F-4C60-B14E-D97A432A6697}" destId="{24F56E3B-E0F2-4ECF-9457-8E238DD90108}" srcOrd="1" destOrd="0" parTransId="{1E7D463D-61CA-4C7C-9C23-B34E219525FC}" sibTransId="{67B30580-0224-4017-B124-A2D362D83C3D}"/>
    <dgm:cxn modelId="{24A2851F-ED6F-492B-A0EB-A7D5B2762A97}" srcId="{4A57D45A-978A-4079-8B9A-F23C22D6B6A6}" destId="{F2A719B1-561F-4C60-B14E-D97A432A6697}" srcOrd="3" destOrd="0" parTransId="{3C79839C-0497-4379-A0B5-5890C1EEC3C8}" sibTransId="{671EF241-6289-4E3F-A100-326679C495FD}"/>
    <dgm:cxn modelId="{D8DE872B-2292-4142-B9C1-9CE611BE605C}" srcId="{9912F125-5AAC-4782-B9CE-31F77AC09204}" destId="{B0CB29FC-C1B5-414A-AC89-C3C4EE57EF1A}" srcOrd="2" destOrd="0" parTransId="{2D315FA7-49FF-43DC-A7C4-1ADB85920A74}" sibTransId="{2D459DEB-116D-41DE-8A13-8F7AA6786B6F}"/>
    <dgm:cxn modelId="{E575B06B-A1DB-46BF-9664-31BD32776210}" srcId="{733BDA1A-7C7D-4939-B442-6EE158203FF3}" destId="{CF27A0BC-F61B-44A9-8A12-B04467B5BCD3}" srcOrd="3" destOrd="0" parTransId="{45014F24-A63C-48AF-A788-56C727B4BAF3}" sibTransId="{4EBD0944-C825-430D-A724-0487F212F72F}"/>
    <dgm:cxn modelId="{F535F1D9-5A28-42DE-89BB-0F43AA1BAD73}" srcId="{4A57D45A-978A-4079-8B9A-F23C22D6B6A6}" destId="{F7363A2F-0BEA-4A72-9065-BFE36B8D2550}" srcOrd="4" destOrd="0" parTransId="{88B41FA2-F80A-4C9C-8BCB-023AC0CEF5A9}" sibTransId="{54A91E11-B8F5-471A-8DD7-9ADBC3A9ABC2}"/>
    <dgm:cxn modelId="{1B1AC146-BE46-467B-89D9-43B1A511F506}" srcId="{F2A719B1-561F-4C60-B14E-D97A432A6697}" destId="{92C6CC61-91EE-4B94-AA50-DB8515D20FB8}" srcOrd="2" destOrd="0" parTransId="{8F7BBB2F-8A8C-46B7-BF5A-8F354A6E3BAA}" sibTransId="{ABB2C7D1-A7A5-44AE-9BB4-6866BBE168F1}"/>
    <dgm:cxn modelId="{002F2CDC-9F31-4927-AB6D-CD5E1BAE8ECB}" srcId="{9912F125-5AAC-4782-B9CE-31F77AC09204}" destId="{223D1243-420C-4068-A254-80616867D223}" srcOrd="3" destOrd="0" parTransId="{D8A9140B-6212-42C0-A96B-0E8E92FE8142}" sibTransId="{95A43F2F-20B5-47A4-98FA-0D623E25724A}"/>
    <dgm:cxn modelId="{BF5CE99F-CCB6-461F-8B02-D5F70EABA245}" srcId="{F2A719B1-561F-4C60-B14E-D97A432A6697}" destId="{0B0CDA7C-BBE7-46A0-951A-A0FF783976D7}" srcOrd="0" destOrd="0" parTransId="{1346B174-FA48-4AE4-8B51-4BE2B5D24ACA}" sibTransId="{F66233F3-987B-42CD-9954-68351921E978}"/>
    <dgm:cxn modelId="{9CCA7210-E5A6-46FA-9004-276B8494F662}" type="presOf" srcId="{86190433-0820-4EF5-87FB-123109C49A88}" destId="{F4C7F2B1-1121-4D49-8D17-715A956021C4}" srcOrd="0" destOrd="2" presId="urn:microsoft.com/office/officeart/2005/8/layout/hProcess11"/>
    <dgm:cxn modelId="{1586CC96-2E1A-4DF4-BF68-32142AF03F00}" srcId="{13FC0DFA-5231-4149-931A-9C415B7519FE}" destId="{D9F0D51A-A8BC-4DB8-A28E-92DD17592CDC}" srcOrd="0" destOrd="0" parTransId="{55AC6C37-01B1-499D-90B8-8035E6E6DDC8}" sibTransId="{B6982592-36A9-4089-84EC-6A8043F72F64}"/>
    <dgm:cxn modelId="{A2104557-8A1F-42EC-8452-A4E079D54C67}" srcId="{13FC0DFA-5231-4149-931A-9C415B7519FE}" destId="{0F759D60-9CED-42F3-8618-3548BA45780B}" srcOrd="2" destOrd="0" parTransId="{BDB598D7-4982-450D-9778-4A25A8F3FB30}" sibTransId="{0AF3097F-1BBA-46B5-9EBC-D8ED516E05E2}"/>
    <dgm:cxn modelId="{65612A7E-13E7-4074-9923-A9952BD4928C}" type="presOf" srcId="{5DAAD6D0-2388-420D-83EE-C3F41D2DAE56}" destId="{FB4D624D-789D-4DB1-974B-F6CB804436C2}" srcOrd="0" destOrd="1" presId="urn:microsoft.com/office/officeart/2005/8/layout/hProcess11"/>
    <dgm:cxn modelId="{EA832568-96F3-4DDF-A00D-95EDBDA24994}" type="presOf" srcId="{D9F0D51A-A8BC-4DB8-A28E-92DD17592CDC}" destId="{3581CB5B-7EA6-4D49-B7DE-44955AB67D37}" srcOrd="0" destOrd="1" presId="urn:microsoft.com/office/officeart/2005/8/layout/hProcess11"/>
    <dgm:cxn modelId="{3B5060A9-AD16-4483-ACAE-67C6D12D70F8}" type="presOf" srcId="{0B0CDA7C-BBE7-46A0-951A-A0FF783976D7}" destId="{53896E7F-3926-4894-BC6B-2D52812A8A9E}" srcOrd="0" destOrd="1" presId="urn:microsoft.com/office/officeart/2005/8/layout/hProcess11"/>
    <dgm:cxn modelId="{582CDAF6-9759-4145-A751-BE3B38646435}" type="presOf" srcId="{9912F125-5AAC-4782-B9CE-31F77AC09204}" destId="{F4C7F2B1-1121-4D49-8D17-715A956021C4}" srcOrd="0" destOrd="0" presId="urn:microsoft.com/office/officeart/2005/8/layout/hProcess11"/>
    <dgm:cxn modelId="{3CC47CC7-5B80-4362-BEFD-21B91C3F77EE}" srcId="{733BDA1A-7C7D-4939-B442-6EE158203FF3}" destId="{B8BBB254-7A2E-4A0E-9437-3BEAD2DFDDC7}" srcOrd="1" destOrd="0" parTransId="{1D03BF45-BD4E-4DDC-B923-D6AF0A82E435}" sibTransId="{58312027-746C-49A6-844D-59D23BA8C385}"/>
    <dgm:cxn modelId="{F8DF7369-E0D2-446B-80B3-9FABE3CC8444}" srcId="{733BDA1A-7C7D-4939-B442-6EE158203FF3}" destId="{9A51C5FD-E29B-4ACF-A2F9-62DABDD474A5}" srcOrd="2" destOrd="0" parTransId="{2E438E73-EE1F-4D68-9B6A-812861FB5D8C}" sibTransId="{2ED4D1D4-B24D-441E-892C-B4DA1304B46B}"/>
    <dgm:cxn modelId="{7687AC5E-5959-4514-84ED-6FDCEAEDA853}" type="presOf" srcId="{13FC0DFA-5231-4149-931A-9C415B7519FE}" destId="{3581CB5B-7EA6-4D49-B7DE-44955AB67D37}" srcOrd="0" destOrd="0" presId="urn:microsoft.com/office/officeart/2005/8/layout/hProcess11"/>
    <dgm:cxn modelId="{DE796FC9-8543-414D-A376-D522181A0D23}" type="presOf" srcId="{4A57D45A-978A-4079-8B9A-F23C22D6B6A6}" destId="{9C1AE0DF-8BCE-4152-839C-181825724F5E}" srcOrd="0" destOrd="0" presId="urn:microsoft.com/office/officeart/2005/8/layout/hProcess11"/>
    <dgm:cxn modelId="{5058E719-0A89-496C-9B86-08E4D4B685C7}" srcId="{F7363A2F-0BEA-4A72-9065-BFE36B8D2550}" destId="{D3E0BE2A-CE74-41CB-9F53-53B0939C53CF}" srcOrd="0" destOrd="0" parTransId="{0B44ED10-508C-43B1-95BA-8E23412F13B2}" sibTransId="{DC42E468-C2CC-4950-BFB3-3F1F58317C64}"/>
    <dgm:cxn modelId="{F8F5ADAE-5F1B-4751-A26F-ABD77BE955F0}" type="presOf" srcId="{5BA238B5-8032-4F84-BBC2-99451C7088DD}" destId="{F4C7F2B1-1121-4D49-8D17-715A956021C4}" srcOrd="0" destOrd="1" presId="urn:microsoft.com/office/officeart/2005/8/layout/hProcess11"/>
    <dgm:cxn modelId="{C44797EE-8FDA-4E12-A8C5-DBAA9B63EEAB}" type="presOf" srcId="{733BDA1A-7C7D-4939-B442-6EE158203FF3}" destId="{FB4D624D-789D-4DB1-974B-F6CB804436C2}" srcOrd="0" destOrd="0" presId="urn:microsoft.com/office/officeart/2005/8/layout/hProcess11"/>
    <dgm:cxn modelId="{2E2C20BB-E7A8-4C64-9C6B-C340D3AB8747}" type="presOf" srcId="{5519BF53-CBDC-4949-8D79-D4A04B0E7C3A}" destId="{02E207EB-F945-4CCD-989B-2290F0C265C0}" srcOrd="0" destOrd="2" presId="urn:microsoft.com/office/officeart/2005/8/layout/hProcess11"/>
    <dgm:cxn modelId="{7BA1B33B-745A-46A5-BCE7-6002E21B48CF}" type="presOf" srcId="{97805232-C76F-44A1-9C28-BBDE8EF8D8A0}" destId="{53896E7F-3926-4894-BC6B-2D52812A8A9E}" srcOrd="0" destOrd="4" presId="urn:microsoft.com/office/officeart/2005/8/layout/hProcess11"/>
    <dgm:cxn modelId="{A42D276F-71A7-4F36-975A-D8B748B4B0DE}" type="presOf" srcId="{B0CB29FC-C1B5-414A-AC89-C3C4EE57EF1A}" destId="{F4C7F2B1-1121-4D49-8D17-715A956021C4}" srcOrd="0" destOrd="3" presId="urn:microsoft.com/office/officeart/2005/8/layout/hProcess11"/>
    <dgm:cxn modelId="{C1ACF3F8-2917-4D2A-900C-D3D62D94027E}" srcId="{13FC0DFA-5231-4149-931A-9C415B7519FE}" destId="{69EC4CF4-B67C-42B2-A538-91F84A6C0E42}" srcOrd="1" destOrd="0" parTransId="{48C7250A-3069-43AF-845D-66EDF8C03A5E}" sibTransId="{E134D510-56EC-4FC7-9076-8D572B40B006}"/>
    <dgm:cxn modelId="{EF595AC3-AC3F-4B03-939C-DD72B5056F99}" srcId="{F7363A2F-0BEA-4A72-9065-BFE36B8D2550}" destId="{5519BF53-CBDC-4949-8D79-D4A04B0E7C3A}" srcOrd="1" destOrd="0" parTransId="{1C4732F3-2A01-4A94-AC8E-2A9929A3BC88}" sibTransId="{AD06791A-97DF-45DC-B6BA-B8D67E497CB8}"/>
    <dgm:cxn modelId="{2CCEA477-E4F4-4F88-AA58-EE5C9EF6F015}" type="presOf" srcId="{D3E0BE2A-CE74-41CB-9F53-53B0939C53CF}" destId="{02E207EB-F945-4CCD-989B-2290F0C265C0}" srcOrd="0" destOrd="1" presId="urn:microsoft.com/office/officeart/2005/8/layout/hProcess11"/>
    <dgm:cxn modelId="{E006BC5F-E40B-4612-8A22-A8FDF77424F7}" srcId="{9912F125-5AAC-4782-B9CE-31F77AC09204}" destId="{5BA238B5-8032-4F84-BBC2-99451C7088DD}" srcOrd="0" destOrd="0" parTransId="{7BC7790E-2DA9-4D2D-8A4A-9F61331FF3BB}" sibTransId="{AD3AC930-AA4B-4EF0-A731-DD8F29FD5553}"/>
    <dgm:cxn modelId="{27FACF63-01EF-413D-ADEB-A071C90A89DC}" type="presOf" srcId="{69EC4CF4-B67C-42B2-A538-91F84A6C0E42}" destId="{3581CB5B-7EA6-4D49-B7DE-44955AB67D37}" srcOrd="0" destOrd="2" presId="urn:microsoft.com/office/officeart/2005/8/layout/hProcess11"/>
    <dgm:cxn modelId="{3B636F53-AF06-46C0-A25B-61C86BB2CC50}" type="presOf" srcId="{9A51C5FD-E29B-4ACF-A2F9-62DABDD474A5}" destId="{FB4D624D-789D-4DB1-974B-F6CB804436C2}" srcOrd="0" destOrd="3" presId="urn:microsoft.com/office/officeart/2005/8/layout/hProcess11"/>
    <dgm:cxn modelId="{C2060863-5F66-4898-8F50-DE09B4B630B6}" type="presOf" srcId="{CF27A0BC-F61B-44A9-8A12-B04467B5BCD3}" destId="{FB4D624D-789D-4DB1-974B-F6CB804436C2}" srcOrd="0" destOrd="4" presId="urn:microsoft.com/office/officeart/2005/8/layout/hProcess11"/>
    <dgm:cxn modelId="{DAF318AE-E37C-4634-B548-1D51998E31A3}" type="presOf" srcId="{F7363A2F-0BEA-4A72-9065-BFE36B8D2550}" destId="{02E207EB-F945-4CCD-989B-2290F0C265C0}" srcOrd="0" destOrd="0" presId="urn:microsoft.com/office/officeart/2005/8/layout/hProcess11"/>
    <dgm:cxn modelId="{735C5A9E-212C-4094-A331-C3E5413BE8CB}" type="presOf" srcId="{B8BBB254-7A2E-4A0E-9437-3BEAD2DFDDC7}" destId="{FB4D624D-789D-4DB1-974B-F6CB804436C2}" srcOrd="0" destOrd="2" presId="urn:microsoft.com/office/officeart/2005/8/layout/hProcess11"/>
    <dgm:cxn modelId="{FC14F15C-1782-403E-911D-634F29EFDE9D}" type="presOf" srcId="{F2A719B1-561F-4C60-B14E-D97A432A6697}" destId="{53896E7F-3926-4894-BC6B-2D52812A8A9E}" srcOrd="0" destOrd="0" presId="urn:microsoft.com/office/officeart/2005/8/layout/hProcess11"/>
    <dgm:cxn modelId="{83A7769E-2651-431A-A330-BFFB3B4955A0}" type="presOf" srcId="{92C6CC61-91EE-4B94-AA50-DB8515D20FB8}" destId="{53896E7F-3926-4894-BC6B-2D52812A8A9E}" srcOrd="0" destOrd="3" presId="urn:microsoft.com/office/officeart/2005/8/layout/hProcess11"/>
    <dgm:cxn modelId="{8ACAC682-8BF3-4750-8551-50CAB4B3B0E5}" srcId="{733BDA1A-7C7D-4939-B442-6EE158203FF3}" destId="{5DAAD6D0-2388-420D-83EE-C3F41D2DAE56}" srcOrd="0" destOrd="0" parTransId="{AFF067CF-54DA-45E8-B516-D9FCDAD8B400}" sibTransId="{1E3006A3-B20B-44C6-A9A0-7E1C7BBD2543}"/>
    <dgm:cxn modelId="{39FB8946-AAC8-4541-B026-2FBACBAD046D}" type="presOf" srcId="{24F56E3B-E0F2-4ECF-9457-8E238DD90108}" destId="{53896E7F-3926-4894-BC6B-2D52812A8A9E}" srcOrd="0" destOrd="2" presId="urn:microsoft.com/office/officeart/2005/8/layout/hProcess11"/>
    <dgm:cxn modelId="{9CF3F606-2DA7-4235-AFB8-9BBF2B8A614C}" srcId="{4A57D45A-978A-4079-8B9A-F23C22D6B6A6}" destId="{733BDA1A-7C7D-4939-B442-6EE158203FF3}" srcOrd="2" destOrd="0" parTransId="{F465C67F-12F7-4C90-A956-CF3447D0CB0C}" sibTransId="{28879033-81AF-4058-BA84-EA23AB15A3A8}"/>
    <dgm:cxn modelId="{148EF030-81C8-4699-B643-F8B5587B3A66}" srcId="{4A57D45A-978A-4079-8B9A-F23C22D6B6A6}" destId="{9912F125-5AAC-4782-B9CE-31F77AC09204}" srcOrd="1" destOrd="0" parTransId="{18D5459C-D34C-463C-B5E2-940EB57D827E}" sibTransId="{C0D33E97-CD87-42B2-921C-FF6BFDFCB15F}"/>
    <dgm:cxn modelId="{AE50DCE2-30AF-4FDF-AA92-9B0E0B02B1C7}" srcId="{F2A719B1-561F-4C60-B14E-D97A432A6697}" destId="{97805232-C76F-44A1-9C28-BBDE8EF8D8A0}" srcOrd="3" destOrd="0" parTransId="{25BB97A1-CCF5-42F5-9762-EA2C51E07C12}" sibTransId="{8B126589-5A4C-45FC-8AE0-6A6CD8A6AAB8}"/>
    <dgm:cxn modelId="{7E21A51F-E6E8-4F1C-A0AD-64DE307D0B72}" type="presOf" srcId="{0F759D60-9CED-42F3-8618-3548BA45780B}" destId="{3581CB5B-7EA6-4D49-B7DE-44955AB67D37}" srcOrd="0" destOrd="3" presId="urn:microsoft.com/office/officeart/2005/8/layout/hProcess11"/>
    <dgm:cxn modelId="{AC221C48-4D0B-48D0-89A2-5EBE41833368}" type="presOf" srcId="{223D1243-420C-4068-A254-80616867D223}" destId="{F4C7F2B1-1121-4D49-8D17-715A956021C4}" srcOrd="0" destOrd="4" presId="urn:microsoft.com/office/officeart/2005/8/layout/hProcess11"/>
    <dgm:cxn modelId="{4A531779-65E3-484F-9A82-31F1E9E5A049}" srcId="{9912F125-5AAC-4782-B9CE-31F77AC09204}" destId="{86190433-0820-4EF5-87FB-123109C49A88}" srcOrd="1" destOrd="0" parTransId="{2AA75576-678C-4A9D-B1B7-37DB08313653}" sibTransId="{665E992A-E0E5-4B1C-9A44-AB442607BEE3}"/>
    <dgm:cxn modelId="{3918E566-CD07-4155-9AA1-DFB566DA7EE9}" srcId="{4A57D45A-978A-4079-8B9A-F23C22D6B6A6}" destId="{13FC0DFA-5231-4149-931A-9C415B7519FE}" srcOrd="0" destOrd="0" parTransId="{7B8823F3-EF28-4E89-AB68-C9F0CD4BB734}" sibTransId="{7A325F22-CD30-4B88-A5C8-3C6629C872D5}"/>
    <dgm:cxn modelId="{1BA2949B-E780-4536-BA15-981557BD8A74}" type="presParOf" srcId="{9C1AE0DF-8BCE-4152-839C-181825724F5E}" destId="{8412CA83-5832-496D-8763-005061AAF661}" srcOrd="0" destOrd="0" presId="urn:microsoft.com/office/officeart/2005/8/layout/hProcess11"/>
    <dgm:cxn modelId="{427E4642-6E05-4E1F-8953-B9FF5089172C}" type="presParOf" srcId="{9C1AE0DF-8BCE-4152-839C-181825724F5E}" destId="{2F5D7732-CDAB-4322-A264-674DB0364C49}" srcOrd="1" destOrd="0" presId="urn:microsoft.com/office/officeart/2005/8/layout/hProcess11"/>
    <dgm:cxn modelId="{D8A601C6-17C6-44C8-89EC-F898FC7EC194}" type="presParOf" srcId="{2F5D7732-CDAB-4322-A264-674DB0364C49}" destId="{3E7E661D-09A4-46AE-B807-CE820103CE63}" srcOrd="0" destOrd="0" presId="urn:microsoft.com/office/officeart/2005/8/layout/hProcess11"/>
    <dgm:cxn modelId="{1B9E1D81-FF6E-4498-8658-240A8BC8DF7C}" type="presParOf" srcId="{3E7E661D-09A4-46AE-B807-CE820103CE63}" destId="{3581CB5B-7EA6-4D49-B7DE-44955AB67D37}" srcOrd="0" destOrd="0" presId="urn:microsoft.com/office/officeart/2005/8/layout/hProcess11"/>
    <dgm:cxn modelId="{DC962EF9-5B00-4226-83FE-479CD2CD8B66}" type="presParOf" srcId="{3E7E661D-09A4-46AE-B807-CE820103CE63}" destId="{6919959C-2D88-4698-BE82-C195A0BDE5C1}" srcOrd="1" destOrd="0" presId="urn:microsoft.com/office/officeart/2005/8/layout/hProcess11"/>
    <dgm:cxn modelId="{5CA15D55-B57E-46FD-BCD4-0E60B16ED168}" type="presParOf" srcId="{3E7E661D-09A4-46AE-B807-CE820103CE63}" destId="{59B282F5-AD8A-4A75-9FB6-D9843833829F}" srcOrd="2" destOrd="0" presId="urn:microsoft.com/office/officeart/2005/8/layout/hProcess11"/>
    <dgm:cxn modelId="{93865372-20FB-4F92-A8A8-47EA1288BAEA}" type="presParOf" srcId="{2F5D7732-CDAB-4322-A264-674DB0364C49}" destId="{BD086A62-04A0-4289-A474-31C5507E93BC}" srcOrd="1" destOrd="0" presId="urn:microsoft.com/office/officeart/2005/8/layout/hProcess11"/>
    <dgm:cxn modelId="{7CE52603-0BC0-4F00-87AC-E59EDB2EC291}" type="presParOf" srcId="{2F5D7732-CDAB-4322-A264-674DB0364C49}" destId="{D0A90B31-EC66-41CB-9FB7-CC2736F89C2A}" srcOrd="2" destOrd="0" presId="urn:microsoft.com/office/officeart/2005/8/layout/hProcess11"/>
    <dgm:cxn modelId="{6AB69A7C-C5B1-475B-ADD3-63E3F28E15DF}" type="presParOf" srcId="{D0A90B31-EC66-41CB-9FB7-CC2736F89C2A}" destId="{F4C7F2B1-1121-4D49-8D17-715A956021C4}" srcOrd="0" destOrd="0" presId="urn:microsoft.com/office/officeart/2005/8/layout/hProcess11"/>
    <dgm:cxn modelId="{65486A56-3593-4E66-8A70-4FD7651E49C4}" type="presParOf" srcId="{D0A90B31-EC66-41CB-9FB7-CC2736F89C2A}" destId="{0CC02C73-BD23-455B-BA2F-6EB680C17CB5}" srcOrd="1" destOrd="0" presId="urn:microsoft.com/office/officeart/2005/8/layout/hProcess11"/>
    <dgm:cxn modelId="{53151586-DD38-446D-9920-C1F9220836C3}" type="presParOf" srcId="{D0A90B31-EC66-41CB-9FB7-CC2736F89C2A}" destId="{AF3B71E8-F81A-494F-8C13-5CEC65AB165F}" srcOrd="2" destOrd="0" presId="urn:microsoft.com/office/officeart/2005/8/layout/hProcess11"/>
    <dgm:cxn modelId="{74ADA1FF-8566-46F2-8060-A3D890618230}" type="presParOf" srcId="{2F5D7732-CDAB-4322-A264-674DB0364C49}" destId="{3ED30261-6CF8-46D9-9825-8877522B1AC4}" srcOrd="3" destOrd="0" presId="urn:microsoft.com/office/officeart/2005/8/layout/hProcess11"/>
    <dgm:cxn modelId="{D1903FF6-7843-4125-A6AF-F6FE23E4C3A2}" type="presParOf" srcId="{2F5D7732-CDAB-4322-A264-674DB0364C49}" destId="{0129A9B3-E61C-46F1-B551-BCEFCC7639CF}" srcOrd="4" destOrd="0" presId="urn:microsoft.com/office/officeart/2005/8/layout/hProcess11"/>
    <dgm:cxn modelId="{A64A41D3-DCCA-4EDB-8D53-41F8012656BF}" type="presParOf" srcId="{0129A9B3-E61C-46F1-B551-BCEFCC7639CF}" destId="{FB4D624D-789D-4DB1-974B-F6CB804436C2}" srcOrd="0" destOrd="0" presId="urn:microsoft.com/office/officeart/2005/8/layout/hProcess11"/>
    <dgm:cxn modelId="{DA326C69-C32C-48CC-84D3-827160AFF0A5}" type="presParOf" srcId="{0129A9B3-E61C-46F1-B551-BCEFCC7639CF}" destId="{C2A68F8F-3ABC-4C67-8EEB-FEA2DCC90CD9}" srcOrd="1" destOrd="0" presId="urn:microsoft.com/office/officeart/2005/8/layout/hProcess11"/>
    <dgm:cxn modelId="{86ADBDCC-F2E9-4EEF-9C1B-1510535F050B}" type="presParOf" srcId="{0129A9B3-E61C-46F1-B551-BCEFCC7639CF}" destId="{84F64F65-3C9E-4A85-945B-EAEA757D1E73}" srcOrd="2" destOrd="0" presId="urn:microsoft.com/office/officeart/2005/8/layout/hProcess11"/>
    <dgm:cxn modelId="{E15F7F61-4382-4B15-B633-C998FE36D662}" type="presParOf" srcId="{2F5D7732-CDAB-4322-A264-674DB0364C49}" destId="{71E52BD6-AA15-4929-B079-5AA695538607}" srcOrd="5" destOrd="0" presId="urn:microsoft.com/office/officeart/2005/8/layout/hProcess11"/>
    <dgm:cxn modelId="{1FD9AF80-69E9-4CA1-8708-4D31A9E73198}" type="presParOf" srcId="{2F5D7732-CDAB-4322-A264-674DB0364C49}" destId="{D99BA6A9-DE09-49E1-9DA8-1E927751F161}" srcOrd="6" destOrd="0" presId="urn:microsoft.com/office/officeart/2005/8/layout/hProcess11"/>
    <dgm:cxn modelId="{6B808D78-88B2-44F5-A1CB-8E004F11105E}" type="presParOf" srcId="{D99BA6A9-DE09-49E1-9DA8-1E927751F161}" destId="{53896E7F-3926-4894-BC6B-2D52812A8A9E}" srcOrd="0" destOrd="0" presId="urn:microsoft.com/office/officeart/2005/8/layout/hProcess11"/>
    <dgm:cxn modelId="{E89FCCDD-9B49-4CE2-B813-B25625548C70}" type="presParOf" srcId="{D99BA6A9-DE09-49E1-9DA8-1E927751F161}" destId="{3AC50804-009C-4389-A24F-E3591363FD7F}" srcOrd="1" destOrd="0" presId="urn:microsoft.com/office/officeart/2005/8/layout/hProcess11"/>
    <dgm:cxn modelId="{0A34C13C-F657-413C-9B67-266996112194}" type="presParOf" srcId="{D99BA6A9-DE09-49E1-9DA8-1E927751F161}" destId="{14D06900-D331-479E-94A7-35263A20A565}" srcOrd="2" destOrd="0" presId="urn:microsoft.com/office/officeart/2005/8/layout/hProcess11"/>
    <dgm:cxn modelId="{F170C8DF-D62B-4CCC-BC47-768D42DFB3DA}" type="presParOf" srcId="{2F5D7732-CDAB-4322-A264-674DB0364C49}" destId="{AD7C6BE5-8039-469E-A51C-6AE5532F627D}" srcOrd="7" destOrd="0" presId="urn:microsoft.com/office/officeart/2005/8/layout/hProcess11"/>
    <dgm:cxn modelId="{FDB50468-BB49-4DF8-AF1E-D28C64DB06A8}" type="presParOf" srcId="{2F5D7732-CDAB-4322-A264-674DB0364C49}" destId="{BDECC946-A965-4FD8-8D96-1930E66742C9}" srcOrd="8" destOrd="0" presId="urn:microsoft.com/office/officeart/2005/8/layout/hProcess11"/>
    <dgm:cxn modelId="{BBD54235-E17E-440F-9604-8CD755F4E0F2}" type="presParOf" srcId="{BDECC946-A965-4FD8-8D96-1930E66742C9}" destId="{02E207EB-F945-4CCD-989B-2290F0C265C0}" srcOrd="0" destOrd="0" presId="urn:microsoft.com/office/officeart/2005/8/layout/hProcess11"/>
    <dgm:cxn modelId="{7F0CE2D1-15CF-466A-ADAE-060E43E876F2}" type="presParOf" srcId="{BDECC946-A965-4FD8-8D96-1930E66742C9}" destId="{C72CFA5C-F1C6-4BD4-B28D-DCC64DDEC99E}" srcOrd="1" destOrd="0" presId="urn:microsoft.com/office/officeart/2005/8/layout/hProcess11"/>
    <dgm:cxn modelId="{B0F2EA7B-2985-49F7-8A1B-AB739E70C2B6}" type="presParOf" srcId="{BDECC946-A965-4FD8-8D96-1930E66742C9}" destId="{E4346C6E-E045-4C4F-A6BC-3341175475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6E295-6E3E-4B0E-9D64-CDA70AA08A6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63E1B-B4AA-41F7-BEB8-8D4975122444}">
      <dgm:prSet phldrT="[Text]"/>
      <dgm:spPr/>
      <dgm:t>
        <a:bodyPr/>
        <a:lstStyle/>
        <a:p>
          <a:r>
            <a:rPr lang="en-US" dirty="0" smtClean="0"/>
            <a:t>Did the process measure improve?</a:t>
          </a:r>
          <a:endParaRPr lang="en-US" dirty="0"/>
        </a:p>
      </dgm:t>
    </dgm:pt>
    <dgm:pt modelId="{08EA79D7-4CEB-4527-914F-90374940E7A4}" type="parTrans" cxnId="{6C909F6A-237E-483E-96D4-C94644053BE4}">
      <dgm:prSet/>
      <dgm:spPr/>
      <dgm:t>
        <a:bodyPr/>
        <a:lstStyle/>
        <a:p>
          <a:endParaRPr lang="en-US"/>
        </a:p>
      </dgm:t>
    </dgm:pt>
    <dgm:pt modelId="{372A6213-9123-45A8-B705-E68F20A120F7}" type="sibTrans" cxnId="{6C909F6A-237E-483E-96D4-C94644053BE4}">
      <dgm:prSet/>
      <dgm:spPr/>
      <dgm:t>
        <a:bodyPr/>
        <a:lstStyle/>
        <a:p>
          <a:endParaRPr lang="en-US"/>
        </a:p>
      </dgm:t>
    </dgm:pt>
    <dgm:pt modelId="{93557B58-F8B6-4B37-A658-085A7D84E35B}">
      <dgm:prSet phldrT="[Text]"/>
      <dgm:spPr/>
      <dgm:t>
        <a:bodyPr/>
        <a:lstStyle/>
        <a:p>
          <a:r>
            <a:rPr lang="en-US" dirty="0" smtClean="0"/>
            <a:t>If not, try again. What would make it work better next time around? How can you overcome barriers? </a:t>
          </a:r>
          <a:endParaRPr lang="en-US" dirty="0"/>
        </a:p>
      </dgm:t>
    </dgm:pt>
    <dgm:pt modelId="{7E2F2A57-66EB-48C2-92E3-E586FE68098C}" type="parTrans" cxnId="{31BB1DD6-5F6D-4D01-AF0B-C6B9181D3C65}">
      <dgm:prSet/>
      <dgm:spPr/>
      <dgm:t>
        <a:bodyPr/>
        <a:lstStyle/>
        <a:p>
          <a:endParaRPr lang="en-US"/>
        </a:p>
      </dgm:t>
    </dgm:pt>
    <dgm:pt modelId="{EFAD32C7-D194-4A41-9C6E-28FB1CBD9A4B}" type="sibTrans" cxnId="{31BB1DD6-5F6D-4D01-AF0B-C6B9181D3C65}">
      <dgm:prSet/>
      <dgm:spPr/>
      <dgm:t>
        <a:bodyPr/>
        <a:lstStyle/>
        <a:p>
          <a:endParaRPr lang="en-US"/>
        </a:p>
      </dgm:t>
    </dgm:pt>
    <dgm:pt modelId="{638D29C3-AA4A-46B4-ABA0-9F74F35DEB86}">
      <dgm:prSet phldrT="[Text]"/>
      <dgm:spPr/>
      <dgm:t>
        <a:bodyPr/>
        <a:lstStyle/>
        <a:p>
          <a:r>
            <a:rPr lang="en-US" dirty="0" smtClean="0"/>
            <a:t>Did the outcome measure improve?</a:t>
          </a:r>
          <a:endParaRPr lang="en-US" dirty="0"/>
        </a:p>
      </dgm:t>
    </dgm:pt>
    <dgm:pt modelId="{A6248369-3418-4011-9DF2-0A55F58EFFCE}" type="parTrans" cxnId="{0E6ACE7E-B14C-46C7-B846-6B33B048192D}">
      <dgm:prSet/>
      <dgm:spPr/>
      <dgm:t>
        <a:bodyPr/>
        <a:lstStyle/>
        <a:p>
          <a:endParaRPr lang="en-US"/>
        </a:p>
      </dgm:t>
    </dgm:pt>
    <dgm:pt modelId="{92B4EC5E-7262-4EDD-8F40-953B2705EA85}" type="sibTrans" cxnId="{0E6ACE7E-B14C-46C7-B846-6B33B048192D}">
      <dgm:prSet/>
      <dgm:spPr/>
      <dgm:t>
        <a:bodyPr/>
        <a:lstStyle/>
        <a:p>
          <a:endParaRPr lang="en-US"/>
        </a:p>
      </dgm:t>
    </dgm:pt>
    <dgm:pt modelId="{80A130ED-E847-47D2-9C7A-68F121768E44}">
      <dgm:prSet phldrT="[Text]"/>
      <dgm:spPr/>
      <dgm:t>
        <a:bodyPr/>
        <a:lstStyle/>
        <a:p>
          <a:r>
            <a:rPr lang="en-US" dirty="0" smtClean="0"/>
            <a:t>If the process worked but the outcome didn’t improve, you need to try a different intervention!</a:t>
          </a:r>
          <a:endParaRPr lang="en-US" dirty="0"/>
        </a:p>
      </dgm:t>
    </dgm:pt>
    <dgm:pt modelId="{1FA40403-EEF2-4B91-99E8-ABE159D77A70}" type="parTrans" cxnId="{AE68086D-3BD4-40E8-A53B-134E44331907}">
      <dgm:prSet/>
      <dgm:spPr/>
      <dgm:t>
        <a:bodyPr/>
        <a:lstStyle/>
        <a:p>
          <a:endParaRPr lang="en-US"/>
        </a:p>
      </dgm:t>
    </dgm:pt>
    <dgm:pt modelId="{6104DC5B-EA0D-43E5-ACEB-4EA497B574FA}" type="sibTrans" cxnId="{AE68086D-3BD4-40E8-A53B-134E44331907}">
      <dgm:prSet/>
      <dgm:spPr/>
      <dgm:t>
        <a:bodyPr/>
        <a:lstStyle/>
        <a:p>
          <a:endParaRPr lang="en-US"/>
        </a:p>
      </dgm:t>
    </dgm:pt>
    <dgm:pt modelId="{1DD6D909-FFF9-4461-93EE-DB0507954D46}">
      <dgm:prSet phldrT="[Text]"/>
      <dgm:spPr/>
      <dgm:t>
        <a:bodyPr/>
        <a:lstStyle/>
        <a:p>
          <a:r>
            <a:rPr lang="en-US" dirty="0" smtClean="0"/>
            <a:t>Check your balancing measure</a:t>
          </a:r>
          <a:endParaRPr lang="en-US" dirty="0"/>
        </a:p>
      </dgm:t>
    </dgm:pt>
    <dgm:pt modelId="{D9B2B0E6-1ABF-4E5E-921C-5D0EB9F9CE9E}" type="parTrans" cxnId="{35E4FEE0-29F1-49D9-9DE0-EFE1C10990AE}">
      <dgm:prSet/>
      <dgm:spPr/>
      <dgm:t>
        <a:bodyPr/>
        <a:lstStyle/>
        <a:p>
          <a:endParaRPr lang="en-US"/>
        </a:p>
      </dgm:t>
    </dgm:pt>
    <dgm:pt modelId="{EE45D19C-26C1-41CA-B9A6-168B47C90EE7}" type="sibTrans" cxnId="{35E4FEE0-29F1-49D9-9DE0-EFE1C10990AE}">
      <dgm:prSet/>
      <dgm:spPr/>
      <dgm:t>
        <a:bodyPr/>
        <a:lstStyle/>
        <a:p>
          <a:endParaRPr lang="en-US"/>
        </a:p>
      </dgm:t>
    </dgm:pt>
    <dgm:pt modelId="{54A0A364-9675-45F8-B862-A4A47F0B0BA7}">
      <dgm:prSet phldrT="[Text]"/>
      <dgm:spPr/>
      <dgm:t>
        <a:bodyPr/>
        <a:lstStyle/>
        <a:p>
          <a:r>
            <a:rPr lang="en-US" dirty="0" smtClean="0"/>
            <a:t>As long as there were no unintended consequences, you’re done! Congrats! </a:t>
          </a:r>
          <a:endParaRPr lang="en-US" dirty="0"/>
        </a:p>
      </dgm:t>
    </dgm:pt>
    <dgm:pt modelId="{82EDA8CF-B516-4300-8A75-4DFA5DA369E4}" type="parTrans" cxnId="{20FDB329-8656-416B-B4A9-8C404AD78B25}">
      <dgm:prSet/>
      <dgm:spPr/>
      <dgm:t>
        <a:bodyPr/>
        <a:lstStyle/>
        <a:p>
          <a:endParaRPr lang="en-US"/>
        </a:p>
      </dgm:t>
    </dgm:pt>
    <dgm:pt modelId="{1BF17BCD-005E-4813-AE1C-77C214518272}" type="sibTrans" cxnId="{20FDB329-8656-416B-B4A9-8C404AD78B25}">
      <dgm:prSet/>
      <dgm:spPr/>
      <dgm:t>
        <a:bodyPr/>
        <a:lstStyle/>
        <a:p>
          <a:endParaRPr lang="en-US"/>
        </a:p>
      </dgm:t>
    </dgm:pt>
    <dgm:pt modelId="{D859B66E-A0E8-4A80-87D3-F405E9935B11}" type="pres">
      <dgm:prSet presAssocID="{1B46E295-6E3E-4B0E-9D64-CDA70AA08A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0D0ACE-C438-473B-AB52-D9E6963A9682}" type="pres">
      <dgm:prSet presAssocID="{7C063E1B-B4AA-41F7-BEB8-8D4975122444}" presName="composite" presStyleCnt="0"/>
      <dgm:spPr/>
    </dgm:pt>
    <dgm:pt modelId="{ABB338D9-0037-419E-B6AF-2454A3AD36AA}" type="pres">
      <dgm:prSet presAssocID="{7C063E1B-B4AA-41F7-BEB8-8D4975122444}" presName="bentUpArrow1" presStyleLbl="alignImgPlace1" presStyleIdx="0" presStyleCnt="2" custLinFactX="-100000" custLinFactNeighborX="-188527" custLinFactNeighborY="1618"/>
      <dgm:spPr/>
    </dgm:pt>
    <dgm:pt modelId="{9ECAEF80-10EB-4741-849E-846C1952F23A}" type="pres">
      <dgm:prSet presAssocID="{7C063E1B-B4AA-41F7-BEB8-8D4975122444}" presName="ParentText" presStyleLbl="node1" presStyleIdx="0" presStyleCnt="3" custScaleX="518884" custLinFactNeighborX="-64435" custLinFactNeighborY="-13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09C9B-42C6-4614-B0E3-629911569919}" type="pres">
      <dgm:prSet presAssocID="{7C063E1B-B4AA-41F7-BEB8-8D4975122444}" presName="ChildText" presStyleLbl="revTx" presStyleIdx="0" presStyleCnt="3" custScaleX="706999" custLinFactX="300000" custLinFactNeighborX="313648" custLinFactNeighborY="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0FF3C-E73C-4823-9EF9-B17EF4D0AD6E}" type="pres">
      <dgm:prSet presAssocID="{372A6213-9123-45A8-B705-E68F20A120F7}" presName="sibTrans" presStyleCnt="0"/>
      <dgm:spPr/>
    </dgm:pt>
    <dgm:pt modelId="{F3C104CD-42DD-4F93-8690-918285CF4548}" type="pres">
      <dgm:prSet presAssocID="{638D29C3-AA4A-46B4-ABA0-9F74F35DEB86}" presName="composite" presStyleCnt="0"/>
      <dgm:spPr/>
    </dgm:pt>
    <dgm:pt modelId="{83B534E6-03B9-4FD4-9B35-470F436F731A}" type="pres">
      <dgm:prSet presAssocID="{638D29C3-AA4A-46B4-ABA0-9F74F35DEB86}" presName="bentUpArrow1" presStyleLbl="alignImgPlace1" presStyleIdx="1" presStyleCnt="2" custLinFactX="-238678" custLinFactNeighborX="-300000" custLinFactNeighborY="7673"/>
      <dgm:spPr/>
    </dgm:pt>
    <dgm:pt modelId="{5E6FA190-55E7-4D3F-9776-2E5525DD1D25}" type="pres">
      <dgm:prSet presAssocID="{638D29C3-AA4A-46B4-ABA0-9F74F35DEB86}" presName="ParentText" presStyleLbl="node1" presStyleIdx="1" presStyleCnt="3" custScaleX="535267" custLinFactX="-74941" custLinFactNeighborX="-100000" custLinFactNeighborY="-2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D254D-4BDB-4E38-A867-58AD7297D052}" type="pres">
      <dgm:prSet presAssocID="{638D29C3-AA4A-46B4-ABA0-9F74F35DEB86}" presName="ChildText" presStyleLbl="revTx" presStyleIdx="1" presStyleCnt="3" custScaleX="539657" custLinFactX="100000" custLinFactNeighborX="183522" custLinFactNeighborY="5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73AEE-D602-41CD-9468-2FDA32991287}" type="pres">
      <dgm:prSet presAssocID="{92B4EC5E-7262-4EDD-8F40-953B2705EA85}" presName="sibTrans" presStyleCnt="0"/>
      <dgm:spPr/>
    </dgm:pt>
    <dgm:pt modelId="{5B83239D-60EC-4FEE-8102-39ABBC928B42}" type="pres">
      <dgm:prSet presAssocID="{1DD6D909-FFF9-4461-93EE-DB0507954D46}" presName="composite" presStyleCnt="0"/>
      <dgm:spPr/>
    </dgm:pt>
    <dgm:pt modelId="{8E0D887E-2366-4CEA-A03B-1CCB92781E71}" type="pres">
      <dgm:prSet presAssocID="{1DD6D909-FFF9-4461-93EE-DB0507954D46}" presName="ParentText" presStyleLbl="node1" presStyleIdx="2" presStyleCnt="3" custScaleX="492652" custLinFactX="-125851" custLinFactNeighborX="-200000" custLinFactNeighborY="32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1A45A-0E0A-44BE-B8E1-166DC9AFB72F}" type="pres">
      <dgm:prSet presAssocID="{1DD6D909-FFF9-4461-93EE-DB0507954D46}" presName="FinalChildText" presStyleLbl="revTx" presStyleIdx="2" presStyleCnt="3" custScaleX="425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2AA02-AEED-4022-BC4A-8ACC8A23B310}" type="presOf" srcId="{1DD6D909-FFF9-4461-93EE-DB0507954D46}" destId="{8E0D887E-2366-4CEA-A03B-1CCB92781E71}" srcOrd="0" destOrd="0" presId="urn:microsoft.com/office/officeart/2005/8/layout/StepDownProcess"/>
    <dgm:cxn modelId="{676B3AAC-70A6-4E86-B839-B42C0987E4B9}" type="presOf" srcId="{80A130ED-E847-47D2-9C7A-68F121768E44}" destId="{283D254D-4BDB-4E38-A867-58AD7297D052}" srcOrd="0" destOrd="0" presId="urn:microsoft.com/office/officeart/2005/8/layout/StepDownProcess"/>
    <dgm:cxn modelId="{D398A5D7-487C-4F9A-9503-D503A054E5E0}" type="presOf" srcId="{54A0A364-9675-45F8-B862-A4A47F0B0BA7}" destId="{1DB1A45A-0E0A-44BE-B8E1-166DC9AFB72F}" srcOrd="0" destOrd="0" presId="urn:microsoft.com/office/officeart/2005/8/layout/StepDownProcess"/>
    <dgm:cxn modelId="{20FDB329-8656-416B-B4A9-8C404AD78B25}" srcId="{1DD6D909-FFF9-4461-93EE-DB0507954D46}" destId="{54A0A364-9675-45F8-B862-A4A47F0B0BA7}" srcOrd="0" destOrd="0" parTransId="{82EDA8CF-B516-4300-8A75-4DFA5DA369E4}" sibTransId="{1BF17BCD-005E-4813-AE1C-77C214518272}"/>
    <dgm:cxn modelId="{6C909F6A-237E-483E-96D4-C94644053BE4}" srcId="{1B46E295-6E3E-4B0E-9D64-CDA70AA08A67}" destId="{7C063E1B-B4AA-41F7-BEB8-8D4975122444}" srcOrd="0" destOrd="0" parTransId="{08EA79D7-4CEB-4527-914F-90374940E7A4}" sibTransId="{372A6213-9123-45A8-B705-E68F20A120F7}"/>
    <dgm:cxn modelId="{5E1C06C4-0025-4685-91DE-632B458BFF55}" type="presOf" srcId="{1B46E295-6E3E-4B0E-9D64-CDA70AA08A67}" destId="{D859B66E-A0E8-4A80-87D3-F405E9935B11}" srcOrd="0" destOrd="0" presId="urn:microsoft.com/office/officeart/2005/8/layout/StepDownProcess"/>
    <dgm:cxn modelId="{AE68086D-3BD4-40E8-A53B-134E44331907}" srcId="{638D29C3-AA4A-46B4-ABA0-9F74F35DEB86}" destId="{80A130ED-E847-47D2-9C7A-68F121768E44}" srcOrd="0" destOrd="0" parTransId="{1FA40403-EEF2-4B91-99E8-ABE159D77A70}" sibTransId="{6104DC5B-EA0D-43E5-ACEB-4EA497B574FA}"/>
    <dgm:cxn modelId="{E60743F8-1D14-46A0-902C-DE039D7D494F}" type="presOf" srcId="{638D29C3-AA4A-46B4-ABA0-9F74F35DEB86}" destId="{5E6FA190-55E7-4D3F-9776-2E5525DD1D25}" srcOrd="0" destOrd="0" presId="urn:microsoft.com/office/officeart/2005/8/layout/StepDownProcess"/>
    <dgm:cxn modelId="{0E6ACE7E-B14C-46C7-B846-6B33B048192D}" srcId="{1B46E295-6E3E-4B0E-9D64-CDA70AA08A67}" destId="{638D29C3-AA4A-46B4-ABA0-9F74F35DEB86}" srcOrd="1" destOrd="0" parTransId="{A6248369-3418-4011-9DF2-0A55F58EFFCE}" sibTransId="{92B4EC5E-7262-4EDD-8F40-953B2705EA85}"/>
    <dgm:cxn modelId="{35E4FEE0-29F1-49D9-9DE0-EFE1C10990AE}" srcId="{1B46E295-6E3E-4B0E-9D64-CDA70AA08A67}" destId="{1DD6D909-FFF9-4461-93EE-DB0507954D46}" srcOrd="2" destOrd="0" parTransId="{D9B2B0E6-1ABF-4E5E-921C-5D0EB9F9CE9E}" sibTransId="{EE45D19C-26C1-41CA-B9A6-168B47C90EE7}"/>
    <dgm:cxn modelId="{1D325167-17DE-45AF-8F0D-A87AE6BFF9EC}" type="presOf" srcId="{93557B58-F8B6-4B37-A658-085A7D84E35B}" destId="{08909C9B-42C6-4614-B0E3-629911569919}" srcOrd="0" destOrd="0" presId="urn:microsoft.com/office/officeart/2005/8/layout/StepDownProcess"/>
    <dgm:cxn modelId="{31BB1DD6-5F6D-4D01-AF0B-C6B9181D3C65}" srcId="{7C063E1B-B4AA-41F7-BEB8-8D4975122444}" destId="{93557B58-F8B6-4B37-A658-085A7D84E35B}" srcOrd="0" destOrd="0" parTransId="{7E2F2A57-66EB-48C2-92E3-E586FE68098C}" sibTransId="{EFAD32C7-D194-4A41-9C6E-28FB1CBD9A4B}"/>
    <dgm:cxn modelId="{31BE8ED6-4622-4561-A6D4-B3BCC2059B52}" type="presOf" srcId="{7C063E1B-B4AA-41F7-BEB8-8D4975122444}" destId="{9ECAEF80-10EB-4741-849E-846C1952F23A}" srcOrd="0" destOrd="0" presId="urn:microsoft.com/office/officeart/2005/8/layout/StepDownProcess"/>
    <dgm:cxn modelId="{5DF9D542-41AB-4B87-BCF5-71E9513711E6}" type="presParOf" srcId="{D859B66E-A0E8-4A80-87D3-F405E9935B11}" destId="{870D0ACE-C438-473B-AB52-D9E6963A9682}" srcOrd="0" destOrd="0" presId="urn:microsoft.com/office/officeart/2005/8/layout/StepDownProcess"/>
    <dgm:cxn modelId="{E67E1A26-49D6-4390-AFA7-2149D2F84434}" type="presParOf" srcId="{870D0ACE-C438-473B-AB52-D9E6963A9682}" destId="{ABB338D9-0037-419E-B6AF-2454A3AD36AA}" srcOrd="0" destOrd="0" presId="urn:microsoft.com/office/officeart/2005/8/layout/StepDownProcess"/>
    <dgm:cxn modelId="{2221554E-58DE-4340-A7E8-0A1497B0831D}" type="presParOf" srcId="{870D0ACE-C438-473B-AB52-D9E6963A9682}" destId="{9ECAEF80-10EB-4741-849E-846C1952F23A}" srcOrd="1" destOrd="0" presId="urn:microsoft.com/office/officeart/2005/8/layout/StepDownProcess"/>
    <dgm:cxn modelId="{D1FA7784-8124-4DE2-ADCE-E7B57EEEB3C7}" type="presParOf" srcId="{870D0ACE-C438-473B-AB52-D9E6963A9682}" destId="{08909C9B-42C6-4614-B0E3-629911569919}" srcOrd="2" destOrd="0" presId="urn:microsoft.com/office/officeart/2005/8/layout/StepDownProcess"/>
    <dgm:cxn modelId="{BFE8E0B9-644B-47A7-990E-6672C6F4F525}" type="presParOf" srcId="{D859B66E-A0E8-4A80-87D3-F405E9935B11}" destId="{B7A0FF3C-E73C-4823-9EF9-B17EF4D0AD6E}" srcOrd="1" destOrd="0" presId="urn:microsoft.com/office/officeart/2005/8/layout/StepDownProcess"/>
    <dgm:cxn modelId="{F4D893B1-060E-4059-A652-77AABB2DB85C}" type="presParOf" srcId="{D859B66E-A0E8-4A80-87D3-F405E9935B11}" destId="{F3C104CD-42DD-4F93-8690-918285CF4548}" srcOrd="2" destOrd="0" presId="urn:microsoft.com/office/officeart/2005/8/layout/StepDownProcess"/>
    <dgm:cxn modelId="{A5C6D803-41DA-409C-B16B-527FA38EAD3E}" type="presParOf" srcId="{F3C104CD-42DD-4F93-8690-918285CF4548}" destId="{83B534E6-03B9-4FD4-9B35-470F436F731A}" srcOrd="0" destOrd="0" presId="urn:microsoft.com/office/officeart/2005/8/layout/StepDownProcess"/>
    <dgm:cxn modelId="{072BD6BB-331A-4D9C-8832-532192353AE6}" type="presParOf" srcId="{F3C104CD-42DD-4F93-8690-918285CF4548}" destId="{5E6FA190-55E7-4D3F-9776-2E5525DD1D25}" srcOrd="1" destOrd="0" presId="urn:microsoft.com/office/officeart/2005/8/layout/StepDownProcess"/>
    <dgm:cxn modelId="{44EBF698-2EA6-403C-8E71-0EBF32953DCC}" type="presParOf" srcId="{F3C104CD-42DD-4F93-8690-918285CF4548}" destId="{283D254D-4BDB-4E38-A867-58AD7297D052}" srcOrd="2" destOrd="0" presId="urn:microsoft.com/office/officeart/2005/8/layout/StepDownProcess"/>
    <dgm:cxn modelId="{E1132E75-C373-4F7C-8179-328B8E3F0F7D}" type="presParOf" srcId="{D859B66E-A0E8-4A80-87D3-F405E9935B11}" destId="{79673AEE-D602-41CD-9468-2FDA32991287}" srcOrd="3" destOrd="0" presId="urn:microsoft.com/office/officeart/2005/8/layout/StepDownProcess"/>
    <dgm:cxn modelId="{D60DDC92-77A6-4788-97CA-8E52F3309941}" type="presParOf" srcId="{D859B66E-A0E8-4A80-87D3-F405E9935B11}" destId="{5B83239D-60EC-4FEE-8102-39ABBC928B42}" srcOrd="4" destOrd="0" presId="urn:microsoft.com/office/officeart/2005/8/layout/StepDownProcess"/>
    <dgm:cxn modelId="{ABA9EB57-A400-443C-95B9-F1D7CF677511}" type="presParOf" srcId="{5B83239D-60EC-4FEE-8102-39ABBC928B42}" destId="{8E0D887E-2366-4CEA-A03B-1CCB92781E71}" srcOrd="0" destOrd="0" presId="urn:microsoft.com/office/officeart/2005/8/layout/StepDownProcess"/>
    <dgm:cxn modelId="{FAE37545-B5D0-4484-971B-6ADB47647AEC}" type="presParOf" srcId="{5B83239D-60EC-4FEE-8102-39ABBC928B42}" destId="{1DB1A45A-0E0A-44BE-B8E1-166DC9AFB72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2CA83-5832-496D-8763-005061AAF661}">
      <dsp:nvSpPr>
        <dsp:cNvPr id="0" name=""/>
        <dsp:cNvSpPr/>
      </dsp:nvSpPr>
      <dsp:spPr>
        <a:xfrm>
          <a:off x="0" y="1325880"/>
          <a:ext cx="10572750" cy="17678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1CB5B-7EA6-4D49-B7DE-44955AB67D37}">
      <dsp:nvSpPr>
        <dsp:cNvPr id="0" name=""/>
        <dsp:cNvSpPr/>
      </dsp:nvSpPr>
      <dsp:spPr>
        <a:xfrm>
          <a:off x="4181" y="0"/>
          <a:ext cx="1828290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I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Separate professions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Siloes of influence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“Don’t you people talk to each other?”</a:t>
          </a:r>
          <a:endParaRPr lang="en-US" sz="1100" kern="1200" dirty="0"/>
        </a:p>
      </dsp:txBody>
      <dsp:txXfrm>
        <a:off x="4181" y="0"/>
        <a:ext cx="1828290" cy="1767840"/>
      </dsp:txXfrm>
    </dsp:sp>
    <dsp:sp modelId="{6919959C-2D88-4698-BE82-C195A0BDE5C1}">
      <dsp:nvSpPr>
        <dsp:cNvPr id="0" name=""/>
        <dsp:cNvSpPr/>
      </dsp:nvSpPr>
      <dsp:spPr>
        <a:xfrm>
          <a:off x="697346" y="1988820"/>
          <a:ext cx="441960" cy="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7F2B1-1121-4D49-8D17-715A956021C4}">
      <dsp:nvSpPr>
        <dsp:cNvPr id="0" name=""/>
        <dsp:cNvSpPr/>
      </dsp:nvSpPr>
      <dsp:spPr>
        <a:xfrm>
          <a:off x="1923886" y="2651760"/>
          <a:ext cx="1828290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II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Awakening curiosity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Efforts for quality improvement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“How can we do this better?”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Starting to see better outcomes</a:t>
          </a:r>
          <a:endParaRPr lang="en-US" sz="1100" kern="1200" dirty="0"/>
        </a:p>
      </dsp:txBody>
      <dsp:txXfrm>
        <a:off x="1923886" y="2651760"/>
        <a:ext cx="1828290" cy="1767840"/>
      </dsp:txXfrm>
    </dsp:sp>
    <dsp:sp modelId="{0CC02C73-BD23-455B-BA2F-6EB680C17CB5}">
      <dsp:nvSpPr>
        <dsp:cNvPr id="0" name=""/>
        <dsp:cNvSpPr/>
      </dsp:nvSpPr>
      <dsp:spPr>
        <a:xfrm>
          <a:off x="2617052" y="1988819"/>
          <a:ext cx="441960" cy="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624D-789D-4DB1-974B-F6CB804436C2}">
      <dsp:nvSpPr>
        <dsp:cNvPr id="0" name=""/>
        <dsp:cNvSpPr/>
      </dsp:nvSpPr>
      <dsp:spPr>
        <a:xfrm>
          <a:off x="3843592" y="0"/>
          <a:ext cx="1828290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III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shift to interprofessional teams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Trying something new, a foot in both worlds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Forming stable teams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Mutual respect and complementary work</a:t>
          </a:r>
          <a:endParaRPr lang="en-US" sz="1100" kern="1200" dirty="0"/>
        </a:p>
      </dsp:txBody>
      <dsp:txXfrm>
        <a:off x="3843592" y="0"/>
        <a:ext cx="1828290" cy="1767840"/>
      </dsp:txXfrm>
    </dsp:sp>
    <dsp:sp modelId="{C2A68F8F-3ABC-4C67-8EEB-FEA2DCC90CD9}">
      <dsp:nvSpPr>
        <dsp:cNvPr id="0" name=""/>
        <dsp:cNvSpPr/>
      </dsp:nvSpPr>
      <dsp:spPr>
        <a:xfrm>
          <a:off x="4536757" y="1988820"/>
          <a:ext cx="441960" cy="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6E7F-3926-4894-BC6B-2D52812A8A9E}">
      <dsp:nvSpPr>
        <dsp:cNvPr id="0" name=""/>
        <dsp:cNvSpPr/>
      </dsp:nvSpPr>
      <dsp:spPr>
        <a:xfrm>
          <a:off x="5763297" y="2651760"/>
          <a:ext cx="1828290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IV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New providers learn “the way we do things here”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</a:t>
          </a:r>
          <a:r>
            <a:rPr lang="en-US" sz="1100" i="1" kern="1200" dirty="0" smtClean="0"/>
            <a:t>patient</a:t>
          </a:r>
          <a:r>
            <a:rPr lang="en-US" sz="1100" i="0" kern="1200" dirty="0" smtClean="0"/>
            <a:t> is now a key member of the IP team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Still fragile and at risk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Feels like a different kind of place to work</a:t>
          </a:r>
          <a:endParaRPr lang="en-US" sz="1100" kern="1200" dirty="0"/>
        </a:p>
      </dsp:txBody>
      <dsp:txXfrm>
        <a:off x="5763297" y="2651760"/>
        <a:ext cx="1828290" cy="1767840"/>
      </dsp:txXfrm>
    </dsp:sp>
    <dsp:sp modelId="{3AC50804-009C-4389-A24F-E3591363FD7F}">
      <dsp:nvSpPr>
        <dsp:cNvPr id="0" name=""/>
        <dsp:cNvSpPr/>
      </dsp:nvSpPr>
      <dsp:spPr>
        <a:xfrm>
          <a:off x="6456462" y="1988819"/>
          <a:ext cx="441960" cy="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207EB-F945-4CCD-989B-2290F0C265C0}">
      <dsp:nvSpPr>
        <dsp:cNvPr id="0" name=""/>
        <dsp:cNvSpPr/>
      </dsp:nvSpPr>
      <dsp:spPr>
        <a:xfrm>
          <a:off x="7683002" y="0"/>
          <a:ext cx="1828290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V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IP team care is the new normal: “the only way we know”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experts haven’t seen any Level V environments yet!</a:t>
          </a:r>
          <a:endParaRPr lang="en-US" sz="1100" kern="1200" dirty="0"/>
        </a:p>
      </dsp:txBody>
      <dsp:txXfrm>
        <a:off x="7683002" y="0"/>
        <a:ext cx="1828290" cy="1767840"/>
      </dsp:txXfrm>
    </dsp:sp>
    <dsp:sp modelId="{C72CFA5C-F1C6-4BD4-B28D-DCC64DDEC99E}">
      <dsp:nvSpPr>
        <dsp:cNvPr id="0" name=""/>
        <dsp:cNvSpPr/>
      </dsp:nvSpPr>
      <dsp:spPr>
        <a:xfrm>
          <a:off x="8376168" y="1988820"/>
          <a:ext cx="441960" cy="441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338D9-0037-419E-B6AF-2454A3AD36AA}">
      <dsp:nvSpPr>
        <dsp:cNvPr id="0" name=""/>
        <dsp:cNvSpPr/>
      </dsp:nvSpPr>
      <dsp:spPr>
        <a:xfrm rot="5400000">
          <a:off x="321123" y="726394"/>
          <a:ext cx="619917" cy="7057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EF80-10EB-4741-849E-846C1952F23A}">
      <dsp:nvSpPr>
        <dsp:cNvPr id="0" name=""/>
        <dsp:cNvSpPr/>
      </dsp:nvSpPr>
      <dsp:spPr>
        <a:xfrm>
          <a:off x="0" y="19143"/>
          <a:ext cx="5414951" cy="7304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Did the process measure improve?</a:t>
          </a:r>
          <a:endParaRPr lang="en-US" sz="2800" kern="1200" dirty="0"/>
        </a:p>
      </dsp:txBody>
      <dsp:txXfrm>
        <a:off x="35665" y="54808"/>
        <a:ext cx="5343621" cy="659139"/>
      </dsp:txXfrm>
    </dsp:sp>
    <dsp:sp modelId="{08909C9B-42C6-4614-B0E3-629911569919}">
      <dsp:nvSpPr>
        <dsp:cNvPr id="0" name=""/>
        <dsp:cNvSpPr/>
      </dsp:nvSpPr>
      <dsp:spPr>
        <a:xfrm>
          <a:off x="5590772" y="101290"/>
          <a:ext cx="5366108" cy="59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If not, try again. What would make it work better next time around? How can you overcome barriers? </a:t>
          </a:r>
          <a:endParaRPr lang="en-US" sz="1500" kern="1200" dirty="0"/>
        </a:p>
      </dsp:txBody>
      <dsp:txXfrm>
        <a:off x="5590772" y="101290"/>
        <a:ext cx="5366108" cy="590397"/>
      </dsp:txXfrm>
    </dsp:sp>
    <dsp:sp modelId="{83B534E6-03B9-4FD4-9B35-470F436F731A}">
      <dsp:nvSpPr>
        <dsp:cNvPr id="0" name=""/>
        <dsp:cNvSpPr/>
      </dsp:nvSpPr>
      <dsp:spPr>
        <a:xfrm rot="5400000">
          <a:off x="1661228" y="1584489"/>
          <a:ext cx="619917" cy="7057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FA190-55E7-4D3F-9776-2E5525DD1D25}">
      <dsp:nvSpPr>
        <dsp:cNvPr id="0" name=""/>
        <dsp:cNvSpPr/>
      </dsp:nvSpPr>
      <dsp:spPr>
        <a:xfrm>
          <a:off x="1201916" y="829665"/>
          <a:ext cx="5585920" cy="7304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Did the outcome measure improve?</a:t>
          </a:r>
          <a:endParaRPr lang="en-US" sz="2800" kern="1200" dirty="0"/>
        </a:p>
      </dsp:txBody>
      <dsp:txXfrm>
        <a:off x="1237581" y="865330"/>
        <a:ext cx="5514590" cy="659139"/>
      </dsp:txXfrm>
    </dsp:sp>
    <dsp:sp modelId="{283D254D-4BDB-4E38-A867-58AD7297D052}">
      <dsp:nvSpPr>
        <dsp:cNvPr id="0" name=""/>
        <dsp:cNvSpPr/>
      </dsp:nvSpPr>
      <dsp:spPr>
        <a:xfrm>
          <a:off x="6825740" y="949491"/>
          <a:ext cx="4095986" cy="59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If the process worked but the outcome didn’t improve, you need to try a different intervention!</a:t>
          </a:r>
          <a:endParaRPr lang="en-US" sz="1500" kern="1200" dirty="0"/>
        </a:p>
      </dsp:txBody>
      <dsp:txXfrm>
        <a:off x="6825740" y="949491"/>
        <a:ext cx="4095986" cy="590397"/>
      </dsp:txXfrm>
    </dsp:sp>
    <dsp:sp modelId="{8E0D887E-2366-4CEA-A03B-1CCB92781E71}">
      <dsp:nvSpPr>
        <dsp:cNvPr id="0" name=""/>
        <dsp:cNvSpPr/>
      </dsp:nvSpPr>
      <dsp:spPr>
        <a:xfrm>
          <a:off x="2647127" y="1694066"/>
          <a:ext cx="5141200" cy="7304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Check your balancing measure</a:t>
          </a:r>
          <a:endParaRPr lang="en-US" sz="2800" kern="1200" dirty="0"/>
        </a:p>
      </dsp:txBody>
      <dsp:txXfrm>
        <a:off x="2682792" y="1729731"/>
        <a:ext cx="5069870" cy="659139"/>
      </dsp:txXfrm>
    </dsp:sp>
    <dsp:sp modelId="{1DB1A45A-0E0A-44BE-B8E1-166DC9AFB72F}">
      <dsp:nvSpPr>
        <dsp:cNvPr id="0" name=""/>
        <dsp:cNvSpPr/>
      </dsp:nvSpPr>
      <dsp:spPr>
        <a:xfrm>
          <a:off x="7904603" y="1739957"/>
          <a:ext cx="3229832" cy="59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As long as there were no unintended consequences, you’re done! Congrats! </a:t>
          </a:r>
          <a:endParaRPr lang="en-US" sz="1500" kern="1200" dirty="0"/>
        </a:p>
      </dsp:txBody>
      <dsp:txXfrm>
        <a:off x="7904603" y="1739957"/>
        <a:ext cx="3229832" cy="590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8B76B7-8623-407F-8C6C-43B617A82D3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4A418E-545C-4518-A8DA-2EFE189AD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0C7C4B-1F15-4393-9FD9-8E58128F427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A0C016-586A-4496-B9E4-5F561B25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Scurvy killed about 2 million sailors between 1500 and 1800</a:t>
            </a:r>
          </a:p>
          <a:p>
            <a:r>
              <a:rPr lang="en-US" dirty="0" smtClean="0"/>
              <a:t>Formal</a:t>
            </a:r>
            <a:r>
              <a:rPr lang="en-US" baseline="0" dirty="0" smtClean="0"/>
              <a:t> solution in 1867 required lemons &amp; limes under the Merchant Shipping Amendment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already at Dakota site, both Colorado sites, maybe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IRB regulations (45 CFR 46) – apply only to “human subjects research.” QI has human subjects, but is not research because it doesn’t “create generalizable knowledge.”</a:t>
            </a:r>
          </a:p>
          <a:p>
            <a:endParaRPr lang="en-US" dirty="0" smtClean="0"/>
          </a:p>
          <a:p>
            <a:r>
              <a:rPr lang="en-US" dirty="0" smtClean="0"/>
              <a:t>HIPAA privacy rule (45 CFR 160) – has a specific exemption</a:t>
            </a:r>
            <a:r>
              <a:rPr lang="en-US" baseline="0" dirty="0" smtClean="0"/>
              <a:t> </a:t>
            </a:r>
            <a:r>
              <a:rPr lang="en-US" dirty="0" smtClean="0"/>
              <a:t>for QI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C016-586A-4496-B9E4-5F561B25C3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cook@ucdenver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Aims and Outcomes in QI: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What’s Data got to Do With It?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83230"/>
          </a:xfrm>
        </p:spPr>
        <p:txBody>
          <a:bodyPr>
            <a:normAutofit/>
          </a:bodyPr>
          <a:lstStyle/>
          <a:p>
            <a:r>
              <a:rPr lang="en-US" dirty="0" smtClean="0"/>
              <a:t>Paul F. Cook, PhD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university of Colorado College of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7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Good Goal?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 What is the minimum change you would be willing to accept?</a:t>
            </a:r>
          </a:p>
          <a:p>
            <a:pPr marL="576771" lvl="1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This is the level that, if you don’t hit it, the project wasn’t worth doing</a:t>
            </a:r>
          </a:p>
          <a:p>
            <a:pPr marL="284163" indent="-173038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What is the maximum change you wish you could achieve?</a:t>
            </a:r>
          </a:p>
          <a:p>
            <a:pPr marL="576771" lvl="1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Note: “Always” or “never” are very difficult states to maintain – 99% is better!</a:t>
            </a:r>
          </a:p>
          <a:p>
            <a:pPr marL="284163" indent="-173038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What are the top performers in the field doing right now?</a:t>
            </a:r>
          </a:p>
          <a:p>
            <a:pPr marL="576771" lvl="1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This is a “benchmark” in the standard QI sense of the word – a best practice</a:t>
            </a:r>
          </a:p>
          <a:p>
            <a:pPr marL="284163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 What is the average clinic of your type or in your area doing right now?</a:t>
            </a:r>
          </a:p>
          <a:p>
            <a:pPr marL="576771" lvl="1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This is a different type of benchmark you can use</a:t>
            </a:r>
          </a:p>
          <a:p>
            <a:pPr marL="284163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 What is a reasonable “stretch” goal for the first time interval?</a:t>
            </a:r>
            <a:endParaRPr lang="en-US" sz="2400" dirty="0"/>
          </a:p>
        </p:txBody>
      </p:sp>
      <p:pic>
        <p:nvPicPr>
          <p:cNvPr id="4100" name="Picture 4" descr="Image result for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470534"/>
            <a:ext cx="2533651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0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Practice Transformation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240"/>
            <a:ext cx="4040188" cy="640080"/>
          </a:xfrm>
        </p:spPr>
        <p:txBody>
          <a:bodyPr/>
          <a:lstStyle/>
          <a:p>
            <a:r>
              <a:rPr lang="en-US" b="1" dirty="0" smtClean="0"/>
              <a:t>Provider Level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37468" y="15240"/>
            <a:ext cx="4041775" cy="640080"/>
          </a:xfrm>
        </p:spPr>
        <p:txBody>
          <a:bodyPr/>
          <a:lstStyle/>
          <a:p>
            <a:r>
              <a:rPr lang="en-US" b="1" dirty="0" smtClean="0"/>
              <a:t>System Level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97280" y="1737360"/>
            <a:ext cx="4192588" cy="4338949"/>
          </a:xfrm>
        </p:spPr>
        <p:txBody>
          <a:bodyPr>
            <a:noAutofit/>
          </a:bodyPr>
          <a:lstStyle/>
          <a:p>
            <a:r>
              <a:rPr lang="en-US" sz="2400" dirty="0" smtClean="0"/>
              <a:t>Ongoing training</a:t>
            </a:r>
          </a:p>
          <a:p>
            <a:r>
              <a:rPr lang="en-US" sz="2400" dirty="0" smtClean="0"/>
              <a:t>Practice changes:</a:t>
            </a:r>
          </a:p>
          <a:p>
            <a:pPr lvl="1"/>
            <a:r>
              <a:rPr lang="en-US" sz="2000" dirty="0" smtClean="0"/>
              <a:t>Top-of-scope practice</a:t>
            </a:r>
          </a:p>
          <a:p>
            <a:pPr lvl="1"/>
            <a:r>
              <a:rPr lang="en-US" sz="2000" dirty="0" smtClean="0"/>
              <a:t>CPGs, bundles, standing orders</a:t>
            </a:r>
          </a:p>
          <a:p>
            <a:pPr lvl="1"/>
            <a:r>
              <a:rPr lang="en-US" sz="2000" dirty="0" smtClean="0"/>
              <a:t>Coordination of care</a:t>
            </a:r>
          </a:p>
          <a:p>
            <a:r>
              <a:rPr lang="en-US" sz="2400" dirty="0" smtClean="0"/>
              <a:t>Culture changes:</a:t>
            </a:r>
          </a:p>
          <a:p>
            <a:pPr lvl="1"/>
            <a:r>
              <a:rPr lang="en-US" sz="2000" dirty="0" smtClean="0"/>
              <a:t>Leadership commitment</a:t>
            </a:r>
          </a:p>
          <a:p>
            <a:pPr lvl="1"/>
            <a:r>
              <a:rPr lang="en-US" sz="2000" dirty="0" smtClean="0"/>
              <a:t>Practice guidelines</a:t>
            </a:r>
          </a:p>
          <a:p>
            <a:pPr lvl="1"/>
            <a:r>
              <a:rPr lang="en-US" sz="2000" dirty="0" smtClean="0"/>
              <a:t>Journal club / EBP Council</a:t>
            </a:r>
          </a:p>
          <a:p>
            <a:pPr lvl="1"/>
            <a:r>
              <a:rPr lang="en-US" sz="2000" dirty="0" smtClean="0"/>
              <a:t>Report cards &amp; awards</a:t>
            </a:r>
          </a:p>
          <a:p>
            <a:r>
              <a:rPr lang="en-US" sz="2400" dirty="0" smtClean="0"/>
              <a:t>A local champion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2707" y="1737360"/>
            <a:ext cx="5119052" cy="4511041"/>
          </a:xfrm>
        </p:spPr>
        <p:txBody>
          <a:bodyPr>
            <a:noAutofit/>
          </a:bodyPr>
          <a:lstStyle/>
          <a:p>
            <a:r>
              <a:rPr lang="en-US" sz="2400" dirty="0" smtClean="0"/>
              <a:t>CQI process in place</a:t>
            </a:r>
          </a:p>
          <a:p>
            <a:pPr lvl="1"/>
            <a:r>
              <a:rPr lang="en-US" sz="2000" dirty="0" smtClean="0"/>
              <a:t>Measurement </a:t>
            </a:r>
            <a:r>
              <a:rPr lang="en-US" sz="2000" i="1" dirty="0" smtClean="0"/>
              <a:t>is</a:t>
            </a:r>
            <a:r>
              <a:rPr lang="en-US" sz="2000" dirty="0" smtClean="0"/>
              <a:t> improvement</a:t>
            </a:r>
          </a:p>
          <a:p>
            <a:pPr lvl="1"/>
            <a:r>
              <a:rPr lang="en-US" sz="2000" dirty="0" smtClean="0"/>
              <a:t>Get patients’ perspective</a:t>
            </a:r>
          </a:p>
          <a:p>
            <a:r>
              <a:rPr lang="en-US" sz="2400" dirty="0" smtClean="0"/>
              <a:t>Information systems –</a:t>
            </a:r>
          </a:p>
          <a:p>
            <a:pPr lvl="1"/>
            <a:r>
              <a:rPr lang="en-US" sz="2000" dirty="0" smtClean="0"/>
              <a:t>Reminders or alerts</a:t>
            </a:r>
          </a:p>
          <a:p>
            <a:pPr lvl="1"/>
            <a:r>
              <a:rPr lang="en-US" sz="2000" dirty="0" smtClean="0"/>
              <a:t>Documentation methods</a:t>
            </a:r>
          </a:p>
          <a:p>
            <a:pPr lvl="1"/>
            <a:r>
              <a:rPr lang="en-US" sz="2000" dirty="0" smtClean="0"/>
              <a:t>Decision support tools</a:t>
            </a:r>
          </a:p>
          <a:p>
            <a:pPr lvl="1"/>
            <a:r>
              <a:rPr lang="en-US" sz="2000" dirty="0" smtClean="0"/>
              <a:t>Skills management</a:t>
            </a:r>
          </a:p>
          <a:p>
            <a:r>
              <a:rPr lang="en-US" sz="2400" dirty="0" smtClean="0"/>
              <a:t>Keep an eye on the ball</a:t>
            </a:r>
          </a:p>
          <a:p>
            <a:pPr lvl="1"/>
            <a:r>
              <a:rPr lang="en-US" sz="2000" dirty="0" smtClean="0"/>
              <a:t>Campaigns &amp; reminders</a:t>
            </a:r>
          </a:p>
          <a:p>
            <a:pPr lvl="1"/>
            <a:r>
              <a:rPr lang="en-US" sz="2000" dirty="0" smtClean="0"/>
              <a:t>Get </a:t>
            </a:r>
            <a:r>
              <a:rPr lang="en-US" sz="2000" i="1" dirty="0" smtClean="0"/>
              <a:t>patients</a:t>
            </a:r>
            <a:r>
              <a:rPr lang="en-US" sz="2000" dirty="0" smtClean="0"/>
              <a:t> to remind you</a:t>
            </a:r>
          </a:p>
          <a:p>
            <a:pPr lvl="1"/>
            <a:r>
              <a:rPr lang="en-US" sz="2000" dirty="0" smtClean="0"/>
              <a:t>Avoid system disruptions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6331001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Fineout-Overholt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Melnyk</a:t>
            </a:r>
            <a:r>
              <a:rPr lang="en-US" sz="1600" dirty="0">
                <a:solidFill>
                  <a:schemeClr val="bg1"/>
                </a:solidFill>
              </a:rPr>
              <a:t>, &amp; Schultz, (2005). </a:t>
            </a:r>
            <a:r>
              <a:rPr lang="en-US" sz="1600" i="1" dirty="0">
                <a:solidFill>
                  <a:schemeClr val="bg1"/>
                </a:solidFill>
              </a:rPr>
              <a:t>J Prof </a:t>
            </a:r>
            <a:r>
              <a:rPr lang="en-US" sz="1600" i="1" dirty="0" err="1">
                <a:solidFill>
                  <a:schemeClr val="bg1"/>
                </a:solidFill>
              </a:rPr>
              <a:t>Nurs</a:t>
            </a:r>
            <a:r>
              <a:rPr lang="en-US" sz="1600" i="1" dirty="0">
                <a:solidFill>
                  <a:schemeClr val="bg1"/>
                </a:solidFill>
              </a:rPr>
              <a:t>, 21, </a:t>
            </a:r>
            <a:r>
              <a:rPr lang="en-US" sz="1600" dirty="0">
                <a:solidFill>
                  <a:schemeClr val="bg1"/>
                </a:solidFill>
              </a:rPr>
              <a:t>335-344; </a:t>
            </a:r>
            <a:r>
              <a:rPr lang="en-US" sz="1600" dirty="0" err="1">
                <a:solidFill>
                  <a:schemeClr val="bg1"/>
                </a:solidFill>
              </a:rPr>
              <a:t>Grol</a:t>
            </a:r>
            <a:r>
              <a:rPr lang="en-US" sz="1600" dirty="0">
                <a:solidFill>
                  <a:schemeClr val="bg1"/>
                </a:solidFill>
              </a:rPr>
              <a:t> &amp; </a:t>
            </a:r>
            <a:r>
              <a:rPr lang="en-US" sz="1600" dirty="0" err="1">
                <a:solidFill>
                  <a:schemeClr val="bg1"/>
                </a:solidFill>
              </a:rPr>
              <a:t>Grimshaw</a:t>
            </a:r>
            <a:r>
              <a:rPr lang="en-US" sz="1600" dirty="0">
                <a:solidFill>
                  <a:schemeClr val="bg1"/>
                </a:solidFill>
              </a:rPr>
              <a:t> (2003). </a:t>
            </a:r>
            <a:r>
              <a:rPr lang="en-US" sz="1600" i="1" dirty="0">
                <a:solidFill>
                  <a:schemeClr val="bg1"/>
                </a:solidFill>
              </a:rPr>
              <a:t>Lancet, 362, </a:t>
            </a:r>
            <a:r>
              <a:rPr lang="en-US" sz="1600" dirty="0">
                <a:solidFill>
                  <a:schemeClr val="bg1"/>
                </a:solidFill>
              </a:rPr>
              <a:t>1225-30; Institute of Medicine. (2001). </a:t>
            </a:r>
            <a:r>
              <a:rPr lang="en-US" sz="1600" i="1" dirty="0">
                <a:solidFill>
                  <a:schemeClr val="bg1"/>
                </a:solidFill>
              </a:rPr>
              <a:t>Crossing the Quality Chasm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g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472164"/>
            <a:ext cx="2853790" cy="28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in the Way?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 Data </a:t>
            </a:r>
            <a:r>
              <a:rPr lang="en-US" dirty="0" smtClean="0"/>
              <a:t>on Barriers and </a:t>
            </a:r>
            <a:r>
              <a:rPr lang="en-US" dirty="0" smtClean="0"/>
              <a:t>Facilitators </a:t>
            </a:r>
          </a:p>
          <a:p>
            <a:r>
              <a:rPr lang="en-US" dirty="0" smtClean="0"/>
              <a:t>(</a:t>
            </a:r>
            <a:r>
              <a:rPr lang="en-US" cap="none" dirty="0" smtClean="0"/>
              <a:t>i.e., </a:t>
            </a:r>
            <a:r>
              <a:rPr lang="en-US" i="1" dirty="0" smtClean="0"/>
              <a:t>Process Measures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Image result for invincible moose road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542"/>
            <a:ext cx="2592070" cy="28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Barriers: Ishikawa’s Fishbone Diagram</a:t>
            </a:r>
            <a:endParaRPr lang="en-US" dirty="0"/>
          </a:p>
        </p:txBody>
      </p:sp>
      <p:pic>
        <p:nvPicPr>
          <p:cNvPr id="1026" name="Picture 2" descr="Image result for fishbone diagram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5" y="1737360"/>
            <a:ext cx="7190105" cy="45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7452" y="1889760"/>
            <a:ext cx="3149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Common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Policies (the rules)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Procedures (what we actually 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“Plant” (resources like time, money, or space)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(skills, attitudes, comfort)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Politics (leaders, environment)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0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Facilitators: What Moves Us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41280" cy="402336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smtClean="0"/>
              <a:t>outcome</a:t>
            </a:r>
            <a:r>
              <a:rPr lang="en-US" sz="2400" dirty="0" smtClean="0"/>
              <a:t> measure tells you whether you are done with the </a:t>
            </a:r>
            <a:r>
              <a:rPr lang="en-US" sz="2400" dirty="0" smtClean="0"/>
              <a:t>project</a:t>
            </a:r>
          </a:p>
          <a:p>
            <a:pPr lvl="1"/>
            <a:r>
              <a:rPr lang="en-US" sz="2000" dirty="0" smtClean="0"/>
              <a:t>An outcome measure should be patient-centered – it’s the big “so what”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/>
              <a:t>good outcome measure is what keeps you going when things get tough: “we’re saving lives”</a:t>
            </a:r>
          </a:p>
          <a:p>
            <a:pPr lvl="1"/>
            <a:r>
              <a:rPr lang="en-US" sz="2000" dirty="0" smtClean="0"/>
              <a:t>A good outcome </a:t>
            </a:r>
            <a:r>
              <a:rPr lang="en-US" sz="2000" dirty="0" smtClean="0"/>
              <a:t>insulates you </a:t>
            </a:r>
            <a:r>
              <a:rPr lang="en-US" sz="2000" dirty="0" smtClean="0"/>
              <a:t>against competing priorities</a:t>
            </a:r>
          </a:p>
          <a:p>
            <a:pPr lvl="1"/>
            <a:r>
              <a:rPr lang="en-US" sz="2000" dirty="0" smtClean="0"/>
              <a:t>A good outcome </a:t>
            </a:r>
            <a:r>
              <a:rPr lang="en-US" sz="2000" dirty="0" smtClean="0"/>
              <a:t>keeps </a:t>
            </a:r>
            <a:r>
              <a:rPr lang="en-US" sz="2000" dirty="0" smtClean="0"/>
              <a:t>you honest </a:t>
            </a:r>
            <a:r>
              <a:rPr lang="en-US" sz="2000" dirty="0" smtClean="0"/>
              <a:t>– it’s always </a:t>
            </a:r>
            <a:r>
              <a:rPr lang="en-US" sz="2000" i="1" dirty="0" smtClean="0"/>
              <a:t>your</a:t>
            </a:r>
            <a:r>
              <a:rPr lang="en-US" sz="2000" dirty="0" smtClean="0"/>
              <a:t> responsibility</a:t>
            </a:r>
            <a:endParaRPr lang="en-US" sz="2000" dirty="0" smtClean="0"/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process</a:t>
            </a:r>
            <a:r>
              <a:rPr lang="en-US" sz="2400" dirty="0" smtClean="0"/>
              <a:t> measure tells you </a:t>
            </a:r>
            <a:r>
              <a:rPr lang="en-US" sz="2400" dirty="0" smtClean="0"/>
              <a:t>what you are actually doing</a:t>
            </a:r>
            <a:endParaRPr lang="en-US" sz="2400" dirty="0" smtClean="0"/>
          </a:p>
          <a:p>
            <a:pPr lvl="1"/>
            <a:r>
              <a:rPr lang="en-US" sz="2000" dirty="0" smtClean="0"/>
              <a:t>Process measures are usually provider-centered, and that’s fine</a:t>
            </a:r>
          </a:p>
          <a:p>
            <a:pPr lvl="1"/>
            <a:r>
              <a:rPr lang="en-US" sz="2000" dirty="0" smtClean="0"/>
              <a:t>Each intervention will likely have a different process measure </a:t>
            </a:r>
            <a:endParaRPr lang="en-US" sz="2000" dirty="0" smtClean="0"/>
          </a:p>
          <a:p>
            <a:pPr lvl="1"/>
            <a:r>
              <a:rPr lang="en-US" sz="2000" dirty="0" smtClean="0"/>
              <a:t>You should have one big outcome, but many process measures</a:t>
            </a:r>
            <a:endParaRPr lang="en-US" sz="2000" dirty="0" smtClean="0"/>
          </a:p>
          <a:p>
            <a:pPr lvl="1"/>
            <a:r>
              <a:rPr lang="en-US" sz="2000" dirty="0" smtClean="0"/>
              <a:t>Drop or </a:t>
            </a:r>
            <a:r>
              <a:rPr lang="en-US" sz="2000" dirty="0" smtClean="0"/>
              <a:t>add process measures </a:t>
            </a:r>
            <a:r>
              <a:rPr lang="en-US" sz="2000" dirty="0" smtClean="0"/>
              <a:t>for each new </a:t>
            </a:r>
            <a:r>
              <a:rPr lang="en-US" sz="2000" dirty="0" smtClean="0"/>
              <a:t>intervention</a:t>
            </a:r>
          </a:p>
          <a:p>
            <a:pPr lvl="1"/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35" y="3025106"/>
            <a:ext cx="2952751" cy="3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Process Involves </a:t>
            </a:r>
            <a:r>
              <a:rPr lang="en-US" u="sng" dirty="0" smtClean="0"/>
              <a:t>Training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845734"/>
            <a:ext cx="8647430" cy="44026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Kirkpatrick typology:</a:t>
            </a:r>
          </a:p>
          <a:p>
            <a:r>
              <a:rPr lang="en-US" dirty="0" smtClean="0"/>
              <a:t>1. Were providers satisfied with the training?</a:t>
            </a:r>
          </a:p>
          <a:p>
            <a:r>
              <a:rPr lang="en-US" dirty="0" smtClean="0"/>
              <a:t>2. Did providers learn new knowledge, skills, or attitudes (KSAs)?</a:t>
            </a:r>
          </a:p>
          <a:p>
            <a:pPr lvl="1"/>
            <a:r>
              <a:rPr lang="en-US" dirty="0" smtClean="0"/>
              <a:t>Could be a “how much did you know before vs. after,” although that’s weaker</a:t>
            </a:r>
          </a:p>
          <a:p>
            <a:pPr lvl="1"/>
            <a:r>
              <a:rPr lang="en-US" dirty="0" smtClean="0"/>
              <a:t>Could be an actual test of knowledge</a:t>
            </a:r>
          </a:p>
          <a:p>
            <a:pPr lvl="1"/>
            <a:r>
              <a:rPr lang="en-US" dirty="0" smtClean="0"/>
              <a:t>Could be an attitudes measure</a:t>
            </a:r>
          </a:p>
          <a:p>
            <a:r>
              <a:rPr lang="en-US" dirty="0" smtClean="0"/>
              <a:t>3. Did that translate to changes in actual practice behavior?</a:t>
            </a:r>
          </a:p>
          <a:p>
            <a:pPr lvl="1"/>
            <a:r>
              <a:rPr lang="en-US" dirty="0" smtClean="0"/>
              <a:t>Could be a “willingness to change” or “intention” question, although that’s weaker</a:t>
            </a:r>
          </a:p>
          <a:p>
            <a:pPr lvl="1"/>
            <a:r>
              <a:rPr lang="en-US" dirty="0" smtClean="0"/>
              <a:t>Could be a “comfort with this practice” question, although that’s weaker</a:t>
            </a:r>
          </a:p>
          <a:p>
            <a:pPr lvl="1"/>
            <a:r>
              <a:rPr lang="en-US" dirty="0" smtClean="0"/>
              <a:t>The best measure is what providers actually did in practice</a:t>
            </a:r>
          </a:p>
          <a:p>
            <a:r>
              <a:rPr lang="en-US" dirty="0" smtClean="0"/>
              <a:t>4. Did those new behaviors make a difference in patient care?</a:t>
            </a:r>
          </a:p>
          <a:p>
            <a:pPr lvl="1"/>
            <a:r>
              <a:rPr lang="en-US" b="1" dirty="0" smtClean="0"/>
              <a:t>I have been working for the AETCs since 2005 and this Practice Transformation Project is the first time that we actually get to find out!</a:t>
            </a:r>
            <a:endParaRPr lang="en-US" b="1" dirty="0"/>
          </a:p>
        </p:txBody>
      </p:sp>
      <p:pic>
        <p:nvPicPr>
          <p:cNvPr id="6146" name="Picture 2" descr="Image result for ru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4" r="43101"/>
          <a:stretch/>
        </p:blipFill>
        <p:spPr bwMode="auto">
          <a:xfrm>
            <a:off x="10001250" y="256970"/>
            <a:ext cx="819150" cy="60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9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Balancing </a:t>
            </a:r>
            <a:r>
              <a:rPr lang="en-US" sz="2400" dirty="0" smtClean="0"/>
              <a:t>measures = interventions’ “side effects”</a:t>
            </a:r>
          </a:p>
          <a:p>
            <a:r>
              <a:rPr lang="en-US" sz="2400" dirty="0" smtClean="0"/>
              <a:t>Common balancing measures:</a:t>
            </a:r>
          </a:p>
          <a:p>
            <a:pPr lvl="1"/>
            <a:r>
              <a:rPr lang="en-US" sz="2400" dirty="0" smtClean="0"/>
              <a:t>Valuable time consumed</a:t>
            </a:r>
          </a:p>
          <a:p>
            <a:pPr lvl="1"/>
            <a:r>
              <a:rPr lang="en-US" sz="2400" dirty="0" smtClean="0"/>
              <a:t>Bottlenecks or slow-downs at other points</a:t>
            </a:r>
          </a:p>
          <a:p>
            <a:pPr lvl="1"/>
            <a:r>
              <a:rPr lang="en-US" sz="2400" dirty="0" smtClean="0"/>
              <a:t>Provider annoyance or complaints</a:t>
            </a:r>
          </a:p>
          <a:p>
            <a:pPr lvl="1"/>
            <a:r>
              <a:rPr lang="en-US" sz="2400" dirty="0" smtClean="0"/>
              <a:t>Patient dissatisfaction or complaints</a:t>
            </a:r>
          </a:p>
          <a:p>
            <a:pPr lvl="1"/>
            <a:r>
              <a:rPr lang="en-US" sz="2400" dirty="0" smtClean="0"/>
              <a:t>Failure to do one thing while we were focused on something else</a:t>
            </a:r>
          </a:p>
          <a:p>
            <a:pPr lvl="1"/>
            <a:r>
              <a:rPr lang="en-US" sz="2400" dirty="0" smtClean="0"/>
              <a:t>Lack of access to care because we were too focused on something else</a:t>
            </a:r>
          </a:p>
          <a:p>
            <a:pPr lvl="1"/>
            <a:r>
              <a:rPr lang="en-US" sz="2400" dirty="0" smtClean="0"/>
              <a:t>Change fatigue</a:t>
            </a:r>
            <a:endParaRPr lang="en-US" sz="24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6348"/>
          <a:stretch/>
        </p:blipFill>
        <p:spPr bwMode="auto">
          <a:xfrm>
            <a:off x="7485822" y="571501"/>
            <a:ext cx="4513421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7506" y="2900454"/>
            <a:ext cx="417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What could possibly go wrong?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7801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this Different From …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34717" y="1908176"/>
            <a:ext cx="4888628" cy="639762"/>
          </a:xfrm>
        </p:spPr>
        <p:txBody>
          <a:bodyPr/>
          <a:lstStyle/>
          <a:p>
            <a:r>
              <a:rPr lang="en-US" sz="2400" dirty="0" smtClean="0"/>
              <a:t>Program Evaluation?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45603" y="2670177"/>
            <a:ext cx="4888628" cy="352379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 don’t start by designing a program to meet identified needs</a:t>
            </a:r>
          </a:p>
          <a:p>
            <a:r>
              <a:rPr lang="en-US" sz="2400" dirty="0" smtClean="0"/>
              <a:t>Solutions are small, iterative, ad hoc</a:t>
            </a:r>
          </a:p>
          <a:p>
            <a:r>
              <a:rPr lang="en-US" sz="2400" dirty="0" smtClean="0"/>
              <a:t>You don’t know all interventions in advance</a:t>
            </a:r>
          </a:p>
          <a:p>
            <a:r>
              <a:rPr lang="en-US" sz="2400" dirty="0" smtClean="0"/>
              <a:t>You’re willing to “fail fast” and try something </a:t>
            </a:r>
            <a:r>
              <a:rPr lang="en-US" sz="2400" dirty="0" smtClean="0"/>
              <a:t>else</a:t>
            </a:r>
          </a:p>
          <a:p>
            <a:r>
              <a:rPr lang="en-US" sz="2400" dirty="0" smtClean="0"/>
              <a:t>You shouldn’t look at </a:t>
            </a:r>
            <a:r>
              <a:rPr lang="en-US" sz="2400" i="1" dirty="0" smtClean="0"/>
              <a:t>summative</a:t>
            </a:r>
            <a:r>
              <a:rPr lang="en-US" sz="2400" dirty="0" smtClean="0"/>
              <a:t>  outcomes until the end of the study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36776" y="1908176"/>
            <a:ext cx="4890548" cy="639762"/>
          </a:xfrm>
        </p:spPr>
        <p:txBody>
          <a:bodyPr>
            <a:normAutofit/>
          </a:bodyPr>
          <a:lstStyle/>
          <a:p>
            <a:r>
              <a:rPr lang="en-US" sz="2400" smtClean="0"/>
              <a:t>Research?</a:t>
            </a:r>
            <a:endParaRPr lang="en-US" sz="24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47662" y="2670177"/>
            <a:ext cx="4890548" cy="327342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Patients don’t opt in to QI; they might not even be aware it’s going on</a:t>
            </a:r>
          </a:p>
          <a:p>
            <a:r>
              <a:rPr lang="en-US" sz="2400" dirty="0" smtClean="0"/>
              <a:t>Solutions are based on well-known data</a:t>
            </a:r>
          </a:p>
          <a:p>
            <a:r>
              <a:rPr lang="en-US" sz="2400" dirty="0" smtClean="0"/>
              <a:t>You don’t specify all of your procedures in advance; a change is not a “protocol deviation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You </a:t>
            </a:r>
            <a:r>
              <a:rPr lang="en-US" sz="2400" i="1" dirty="0" smtClean="0"/>
              <a:t>never</a:t>
            </a:r>
            <a:r>
              <a:rPr lang="en-US" sz="2400" dirty="0" smtClean="0"/>
              <a:t> peek at the outcome data until the end of the study</a:t>
            </a:r>
            <a:endParaRPr lang="en-US" sz="2400" dirty="0"/>
          </a:p>
        </p:txBody>
      </p:sp>
      <p:pic>
        <p:nvPicPr>
          <p:cNvPr id="10242" name="Picture 2" descr="Image result for balance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9" y="461007"/>
            <a:ext cx="1543051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4"/>
    </mc:Choice>
    <mc:Fallback xmlns="">
      <p:transition spd="slow" advTm="2267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191206" cy="3566160"/>
          </a:xfrm>
        </p:spPr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PDSA Cycles to Track changes in Outcomes over time</a:t>
            </a:r>
            <a:endParaRPr lang="en-US" dirty="0"/>
          </a:p>
        </p:txBody>
      </p:sp>
      <p:pic>
        <p:nvPicPr>
          <p:cNvPr id="7170" name="Picture 2" descr="Image result for elsa ice stair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19077"/>
          <a:stretch/>
        </p:blipFill>
        <p:spPr bwMode="auto">
          <a:xfrm>
            <a:off x="2787552" y="166867"/>
            <a:ext cx="6976698" cy="28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Data Over Time</a:t>
            </a:r>
            <a:endParaRPr lang="en-US" dirty="0"/>
          </a:p>
        </p:txBody>
      </p:sp>
      <p:pic>
        <p:nvPicPr>
          <p:cNvPr id="4" name="Picture 2" descr="Image result for control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 bwMode="auto">
          <a:xfrm>
            <a:off x="906780" y="1770749"/>
            <a:ext cx="11228070" cy="45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731" y="5650103"/>
            <a:ext cx="3034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Control Chart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3412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17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238" y="1791944"/>
            <a:ext cx="7304442" cy="4631266"/>
          </a:xfrm>
        </p:spPr>
        <p:txBody>
          <a:bodyPr>
            <a:normAutofit/>
          </a:bodyPr>
          <a:lstStyle/>
          <a:p>
            <a:r>
              <a:rPr lang="en-US" u="sng" dirty="0" smtClean="0"/>
              <a:t>Historical Context</a:t>
            </a:r>
            <a:r>
              <a:rPr lang="en-US" dirty="0" smtClean="0"/>
              <a:t>: Prevention of Scurvy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1593 – Admiral Sir Richard Hawkins recommends oranges &amp; lemons to prevent scurvy, based on Portuguese stories as far back as 1497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1601 – Capt. James Lancaster gives lemons as a prospective treatment to 1 ship which avoids scurvy, and no lemons to 3 other ships that develop it.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1747 – James Lind demonstrates cure of scurvy in a randomized trial!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1756-63 – over 130,000 sailors die of scurvy in the Seven Years’ War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1795 – case study: HMS </a:t>
            </a:r>
            <a:r>
              <a:rPr lang="en-US" i="1" dirty="0" smtClean="0"/>
              <a:t>Suffolk</a:t>
            </a:r>
            <a:r>
              <a:rPr lang="en-US" dirty="0" smtClean="0"/>
              <a:t> sails to India with lemon juice &amp; no scurvy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By 1800 – </a:t>
            </a:r>
            <a:r>
              <a:rPr lang="en-US" dirty="0"/>
              <a:t>scurvy is virtually eliminated </a:t>
            </a:r>
            <a:r>
              <a:rPr lang="en-US" dirty="0" smtClean="0"/>
              <a:t>in </a:t>
            </a:r>
            <a:r>
              <a:rPr lang="en-US" i="1" dirty="0" smtClean="0"/>
              <a:t>Royal</a:t>
            </a:r>
            <a:r>
              <a:rPr lang="en-US" dirty="0" smtClean="0"/>
              <a:t> Navy sailors (“limeys”)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1867 – Act of Parliament to also eliminate scurvy in the </a:t>
            </a:r>
            <a:r>
              <a:rPr lang="en-US" i="1" dirty="0" smtClean="0"/>
              <a:t>Merchant</a:t>
            </a:r>
            <a:r>
              <a:rPr lang="en-US" dirty="0" smtClean="0"/>
              <a:t> Navy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Time to get evidence into practice: </a:t>
            </a:r>
            <a:r>
              <a:rPr lang="en-US" b="1" dirty="0" smtClean="0"/>
              <a:t>274 years</a:t>
            </a:r>
          </a:p>
          <a:p>
            <a:r>
              <a:rPr lang="en-US" u="sng" dirty="0" smtClean="0"/>
              <a:t>Evidence into Practice in 2019</a:t>
            </a:r>
            <a:r>
              <a:rPr lang="en-US" dirty="0" smtClean="0"/>
              <a:t>: It Only Takes </a:t>
            </a:r>
            <a:r>
              <a:rPr lang="en-US" b="1" dirty="0" smtClean="0"/>
              <a:t>17 Years</a:t>
            </a:r>
          </a:p>
          <a:p>
            <a:pPr lvl="1"/>
            <a:r>
              <a:rPr lang="en-US" dirty="0" smtClean="0"/>
              <a:t>About the time for a new “generation” of providers to come on board</a:t>
            </a:r>
          </a:p>
          <a:p>
            <a:pPr lvl="1"/>
            <a:r>
              <a:rPr lang="en-US" dirty="0" smtClean="0"/>
              <a:t>Currently, health care improves primarily by </a:t>
            </a:r>
            <a:r>
              <a:rPr lang="en-US" i="1" dirty="0" smtClean="0"/>
              <a:t>attrition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14" y="1845734"/>
            <a:ext cx="2517290" cy="43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139414" y="6423210"/>
            <a:ext cx="37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Berwick, 2003, </a:t>
            </a:r>
            <a:r>
              <a:rPr lang="en-US" i="1" smtClean="0">
                <a:solidFill>
                  <a:schemeClr val="bg1"/>
                </a:solidFill>
              </a:rPr>
              <a:t>JAMA 289:</a:t>
            </a:r>
            <a:r>
              <a:rPr lang="en-US" smtClean="0">
                <a:solidFill>
                  <a:schemeClr val="bg1"/>
                </a:solidFill>
              </a:rPr>
              <a:t>1969-75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PDSA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60" y="1845735"/>
            <a:ext cx="10058400" cy="4023360"/>
          </a:xfrm>
        </p:spPr>
        <p:txBody>
          <a:bodyPr/>
          <a:lstStyle/>
          <a:p>
            <a:r>
              <a:rPr lang="en-US" dirty="0" smtClean="0"/>
              <a:t>Plan an intervention</a:t>
            </a:r>
          </a:p>
          <a:p>
            <a:r>
              <a:rPr lang="en-US" dirty="0" smtClean="0"/>
              <a:t>Try it out</a:t>
            </a:r>
          </a:p>
          <a:p>
            <a:r>
              <a:rPr lang="en-US" dirty="0" smtClean="0"/>
              <a:t>Set a timeframe – give it a fair test</a:t>
            </a:r>
          </a:p>
          <a:p>
            <a:r>
              <a:rPr lang="en-US" dirty="0" smtClean="0"/>
              <a:t>Look at the data: process measures say </a:t>
            </a:r>
            <a:r>
              <a:rPr lang="en-US" i="1" dirty="0" smtClean="0"/>
              <a:t>what you did</a:t>
            </a:r>
            <a:r>
              <a:rPr lang="en-US" dirty="0" smtClean="0"/>
              <a:t>, outcomes say </a:t>
            </a:r>
            <a:r>
              <a:rPr lang="en-US" i="1" dirty="0" smtClean="0"/>
              <a:t>whether it worked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4"/>
          <a:stretch/>
        </p:blipFill>
        <p:spPr>
          <a:xfrm>
            <a:off x="8385893" y="692680"/>
            <a:ext cx="2316453" cy="219773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7977717"/>
              </p:ext>
            </p:extLst>
          </p:nvPr>
        </p:nvGraphicFramePr>
        <p:xfrm>
          <a:off x="609600" y="3686386"/>
          <a:ext cx="11196320" cy="242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36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 Doing Those PDSAs!</a:t>
            </a:r>
            <a:endParaRPr lang="en-US"/>
          </a:p>
        </p:txBody>
      </p:sp>
      <p:pic>
        <p:nvPicPr>
          <p:cNvPr id="6146" name="Picture 2" descr="Image result for pdsa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188350"/>
            <a:ext cx="5530076" cy="36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958498"/>
            <a:ext cx="8229600" cy="39163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Start small and build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Don’t be too attached to any single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Get input and feedback from everyone you 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Go where the data lead: “facts are always friendly”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Drop failed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Build on successes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Keep tweaking:                                                                                     QI is never finished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1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6"/>
    </mc:Choice>
    <mc:Fallback xmlns="">
      <p:transition spd="slow" advTm="4355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1931433"/>
            <a:ext cx="10058400" cy="252169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WHAT’S THE RIGHT OUTCOME?</a:t>
            </a:r>
            <a:endParaRPr lang="en-US" sz="5400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64237"/>
            <a:ext cx="5831028" cy="32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Always ask what outcome matters most to the patient; patients are the reason the health care system exists!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252324" y="1914526"/>
            <a:ext cx="9903355" cy="44862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Paul Cook PhD</a:t>
            </a:r>
          </a:p>
          <a:p>
            <a:pPr marL="114300" lvl="1" indent="0">
              <a:buNone/>
            </a:pPr>
            <a:r>
              <a:rPr lang="en-US" sz="2400" dirty="0" smtClean="0"/>
              <a:t>University of Colorado College of Nursing</a:t>
            </a:r>
          </a:p>
          <a:p>
            <a:pPr lvl="1"/>
            <a:r>
              <a:rPr lang="en-US" sz="2400" dirty="0" smtClean="0"/>
              <a:t>303-724-8537</a:t>
            </a:r>
          </a:p>
          <a:p>
            <a:pPr lvl="1"/>
            <a:r>
              <a:rPr lang="en-US" sz="2400" dirty="0" smtClean="0">
                <a:hlinkClick r:id="rId2"/>
              </a:rPr>
              <a:t>paul.cook@ucdenver.edu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95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Really End HIV by 2030?</a:t>
            </a:r>
            <a:br>
              <a:rPr lang="en-US" dirty="0" smtClean="0"/>
            </a:br>
            <a:r>
              <a:rPr lang="en-US" dirty="0" smtClean="0"/>
              <a:t>(That’s 11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629" y="1769440"/>
            <a:ext cx="10467191" cy="4824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Prevention efforts to eliminate new HIV infections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Reduce stigma so that people can talk about HIV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Prevention for at-risk communities (behavioral, pre-exposure prophylaxis [</a:t>
            </a:r>
            <a:r>
              <a:rPr lang="en-US" sz="2400" dirty="0" err="1" smtClean="0"/>
              <a:t>PrEP</a:t>
            </a:r>
            <a:r>
              <a:rPr lang="en-US" sz="2400" dirty="0" smtClean="0"/>
              <a:t>])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Increase effective treatment for people living with HIV                                   (“undetectable = </a:t>
            </a:r>
            <a:r>
              <a:rPr lang="en-US" sz="2400" dirty="0" err="1" smtClean="0"/>
              <a:t>untransmittable</a:t>
            </a:r>
            <a:r>
              <a:rPr lang="en-US" sz="2400" dirty="0" smtClean="0"/>
              <a:t>,” or U=U)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 Care Continuum: Early </a:t>
            </a:r>
            <a:r>
              <a:rPr lang="en-US" sz="2400" dirty="0" smtClean="0"/>
              <a:t>and effective treatment for people living with HIV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HIV testing to identify people early in the course of infection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Early linkage to care for treatment of HIV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Adherence to antiretroviral medications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Retention in care to maintain viral suppression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Treatment is also prevention (U = U)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30629" y="6408781"/>
            <a:ext cx="858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https://www.hhs.gov/blog/2019/02/05/ending-the-hiv-epidemic-a-plan-for-america.html</a:t>
            </a:r>
          </a:p>
        </p:txBody>
      </p:sp>
      <p:pic>
        <p:nvPicPr>
          <p:cNvPr id="2052" name="Picture 4" descr="Image result for hiv ribb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2"/>
          <a:stretch/>
        </p:blipFill>
        <p:spPr bwMode="auto">
          <a:xfrm>
            <a:off x="9349741" y="286603"/>
            <a:ext cx="1572973" cy="22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How Can We Get</a:t>
            </a:r>
            <a:br>
              <a:rPr lang="en-US" sz="6600" dirty="0" smtClean="0"/>
            </a:br>
            <a:r>
              <a:rPr lang="en-US" sz="6600" dirty="0" smtClean="0"/>
              <a:t>There from Here?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“measurement </a:t>
            </a:r>
            <a:r>
              <a:rPr lang="en-US" u="sng" dirty="0" smtClean="0"/>
              <a:t>is</a:t>
            </a:r>
            <a:r>
              <a:rPr lang="en-US" dirty="0" smtClean="0"/>
              <a:t> improvement” – Donald Berwick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1543491"/>
            <a:ext cx="3718560" cy="25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Improvement: The IHI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4695" y="2044435"/>
            <a:ext cx="7360920" cy="3948854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1. Form </a:t>
            </a:r>
            <a:r>
              <a:rPr lang="en-US" sz="2800" dirty="0" smtClean="0"/>
              <a:t>an </a:t>
            </a:r>
            <a:r>
              <a:rPr lang="en-US" sz="2800" dirty="0" err="1" smtClean="0"/>
              <a:t>Interprofessional</a:t>
            </a:r>
            <a:r>
              <a:rPr lang="en-US" sz="2800" dirty="0" smtClean="0"/>
              <a:t> </a:t>
            </a:r>
            <a:r>
              <a:rPr lang="en-US" sz="2800" dirty="0"/>
              <a:t>Team </a:t>
            </a:r>
          </a:p>
          <a:p>
            <a:r>
              <a:rPr lang="en-US" sz="2800" dirty="0"/>
              <a:t>2. Set an Aim--   The aim should be time-specific and measurable, stating exactly “How good?,” “By when?,” and “For whom?”</a:t>
            </a:r>
          </a:p>
          <a:p>
            <a:r>
              <a:rPr lang="en-US" sz="2800" dirty="0"/>
              <a:t>3. Establish Measures 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600" dirty="0"/>
              <a:t>Outcome Measures = Where are we ultimately trying to go? </a:t>
            </a:r>
          </a:p>
          <a:p>
            <a:pPr lvl="4"/>
            <a:r>
              <a:rPr lang="en-US" sz="2600" dirty="0"/>
              <a:t>Process Measures = Are we doing the right things to get there?</a:t>
            </a:r>
          </a:p>
          <a:p>
            <a:pPr lvl="4"/>
            <a:r>
              <a:rPr lang="en-US" sz="2600" dirty="0"/>
              <a:t>Balancing Measures = Are the changes we are making to one part of the system causing problems in other parts of the system? </a:t>
            </a:r>
          </a:p>
          <a:p>
            <a:r>
              <a:rPr lang="en-US" sz="2800" dirty="0"/>
              <a:t>4. Identify Changes   -- Often stem from a root cause analysis </a:t>
            </a:r>
          </a:p>
          <a:p>
            <a:r>
              <a:rPr lang="en-US" sz="2800" dirty="0"/>
              <a:t>5. Test Changes  --  Here’s where the PDSA cycles come in</a:t>
            </a:r>
          </a:p>
          <a:p>
            <a:r>
              <a:rPr lang="en-US" sz="2800" dirty="0"/>
              <a:t>6.  Implement Changes</a:t>
            </a:r>
          </a:p>
          <a:p>
            <a:r>
              <a:rPr lang="en-US" sz="2800" dirty="0"/>
              <a:t>7.  Spread Changes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06" y="2011680"/>
            <a:ext cx="1524000" cy="4219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6300364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Institute for Healthcare Improvement (2015). How to Improve. </a:t>
            </a:r>
            <a:r>
              <a:rPr lang="en-US" sz="1600" dirty="0">
                <a:solidFill>
                  <a:schemeClr val="bg1"/>
                </a:solidFill>
              </a:rPr>
              <a:t>Retrieved from http://www.ihi.org/resources/Pages/HowtoImprove/default.aspx</a:t>
            </a:r>
          </a:p>
        </p:txBody>
      </p:sp>
    </p:spTree>
    <p:extLst>
      <p:ext uri="{BB962C8B-B14F-4D97-AF65-F5344CB8AC3E}">
        <p14:creationId xmlns:p14="http://schemas.microsoft.com/office/powerpoint/2010/main" val="12859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79196"/>
              </p:ext>
            </p:extLst>
          </p:nvPr>
        </p:nvGraphicFramePr>
        <p:xfrm>
          <a:off x="933450" y="2011918"/>
          <a:ext cx="105727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419851" y="1673365"/>
            <a:ext cx="4300797" cy="2555735"/>
            <a:chOff x="5953702" y="1308587"/>
            <a:chExt cx="5734396" cy="260670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450678" y="2404884"/>
              <a:ext cx="823824" cy="151041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53702" y="1308587"/>
              <a:ext cx="5734396" cy="105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Something qualitatively different happens – an “aliveness of the human spirit” – when providers and patients become </a:t>
              </a:r>
              <a:r>
                <a:rPr lang="en-US" sz="1600" i="1" dirty="0">
                  <a:solidFill>
                    <a:srgbClr val="FF0000"/>
                  </a:solidFill>
                </a:rPr>
                <a:t>people working on a shared problem together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0939" y="6431518"/>
            <a:ext cx="968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Uhlig</a:t>
            </a:r>
            <a:r>
              <a:rPr lang="en-US" sz="1600" dirty="0">
                <a:solidFill>
                  <a:schemeClr val="bg1"/>
                </a:solidFill>
              </a:rPr>
              <a:t> P &amp; </a:t>
            </a:r>
            <a:r>
              <a:rPr lang="en-US" sz="1600" dirty="0" err="1">
                <a:solidFill>
                  <a:schemeClr val="bg1"/>
                </a:solidFill>
              </a:rPr>
              <a:t>Raboin</a:t>
            </a:r>
            <a:r>
              <a:rPr lang="en-US" sz="1600" dirty="0">
                <a:solidFill>
                  <a:schemeClr val="bg1"/>
                </a:solidFill>
              </a:rPr>
              <a:t> WE, 2015, </a:t>
            </a:r>
            <a:r>
              <a:rPr lang="en-US" sz="1600" i="1" dirty="0">
                <a:solidFill>
                  <a:schemeClr val="bg1"/>
                </a:solidFill>
              </a:rPr>
              <a:t>Field Guide to Collaborative Care. </a:t>
            </a:r>
            <a:r>
              <a:rPr lang="en-US" sz="1600" dirty="0" smtClean="0">
                <a:solidFill>
                  <a:schemeClr val="bg1"/>
                </a:solidFill>
              </a:rPr>
              <a:t>Overland </a:t>
            </a:r>
            <a:r>
              <a:rPr lang="en-US" sz="1600" dirty="0">
                <a:solidFill>
                  <a:schemeClr val="bg1"/>
                </a:solidFill>
              </a:rPr>
              <a:t>Park, KS: Oak Prairie Health Press.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0086" y="274638"/>
            <a:ext cx="99386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Including </a:t>
            </a:r>
            <a:r>
              <a:rPr lang="en-US" i="1" dirty="0" smtClean="0"/>
              <a:t>Patients</a:t>
            </a:r>
            <a:r>
              <a:rPr lang="en-US" dirty="0" smtClean="0"/>
              <a:t> on the Team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66"/>
    </mc:Choice>
    <mc:Fallback xmlns="">
      <p:transition spd="slow" advTm="75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IHI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24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Develop your AIM:  (S.M.A.R.T. goal)</a:t>
            </a:r>
          </a:p>
          <a:p>
            <a:pPr lvl="1"/>
            <a:r>
              <a:rPr lang="en-US" sz="2200" dirty="0" smtClean="0"/>
              <a:t>“Measurable” = based on data!</a:t>
            </a:r>
          </a:p>
          <a:p>
            <a:r>
              <a:rPr lang="en-US" sz="2400" dirty="0" smtClean="0"/>
              <a:t>2. How will I know my change is an improvement?</a:t>
            </a:r>
          </a:p>
          <a:p>
            <a:pPr lvl="1"/>
            <a:r>
              <a:rPr lang="en-US" sz="2400" dirty="0" smtClean="0"/>
              <a:t>Baseline data – where are you starting?</a:t>
            </a:r>
          </a:p>
          <a:p>
            <a:pPr lvl="1"/>
            <a:r>
              <a:rPr lang="en-US" sz="2400" dirty="0" smtClean="0"/>
              <a:t>Goals – where do you want to be?</a:t>
            </a:r>
          </a:p>
          <a:p>
            <a:pPr lvl="1"/>
            <a:r>
              <a:rPr lang="en-US" sz="2400" dirty="0" smtClean="0"/>
              <a:t>Benchmarks – where are others? who does it best?</a:t>
            </a:r>
          </a:p>
          <a:p>
            <a:r>
              <a:rPr lang="en-US" sz="2400" dirty="0" smtClean="0"/>
              <a:t>3. Identify changes – this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the starting point</a:t>
            </a:r>
          </a:p>
          <a:p>
            <a:r>
              <a:rPr lang="en-US" sz="2400" dirty="0" smtClean="0"/>
              <a:t>4. PDSA Cycles to test the effects of changes</a:t>
            </a:r>
          </a:p>
          <a:p>
            <a:pPr lvl="1"/>
            <a:r>
              <a:rPr lang="en-US" sz="2400" dirty="0" smtClean="0"/>
              <a:t>Process measures tell you what you are </a:t>
            </a:r>
            <a:r>
              <a:rPr lang="en-US" sz="2400" i="1" dirty="0" smtClean="0"/>
              <a:t>doing</a:t>
            </a:r>
          </a:p>
          <a:p>
            <a:pPr lvl="1"/>
            <a:r>
              <a:rPr lang="en-US" sz="2400" dirty="0" smtClean="0"/>
              <a:t>Outcome measures match your AIM, and tell you if it is </a:t>
            </a:r>
            <a:r>
              <a:rPr lang="en-US" sz="2400" i="1" dirty="0" smtClean="0"/>
              <a:t>working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 bwMode="auto">
          <a:xfrm>
            <a:off x="7949722" y="1621926"/>
            <a:ext cx="4133850" cy="33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267406" cy="35661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What’s Your Intervention?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guided by the outcome; Try anything that Might work!</a:t>
            </a:r>
            <a:endParaRPr lang="en-US" dirty="0"/>
          </a:p>
        </p:txBody>
      </p:sp>
      <p:pic>
        <p:nvPicPr>
          <p:cNvPr id="5122" name="Picture 2" descr="Image result for cho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32080"/>
            <a:ext cx="4798556" cy="31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“Patient-Centered” Outcome?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We Do as Providers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7307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Help patients to access care appropriately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Screen for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Monitor the progress of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Provide medical treatments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Follow best-practice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Coordinate care with other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Support patients’ adherence to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Offer other care when needed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35040" y="1846052"/>
            <a:ext cx="5574030" cy="73628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Happens to Patients As a Result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35040" y="2582334"/>
            <a:ext cx="5261610" cy="36559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Calibri" panose="020F0502020204030204" pitchFamily="34" charset="0"/>
              </a:rPr>
              <a:t>↓ </a:t>
            </a:r>
            <a:r>
              <a:rPr lang="en-US" b="1" dirty="0" smtClean="0"/>
              <a:t>Death</a:t>
            </a:r>
            <a:r>
              <a:rPr lang="en-US" b="1" dirty="0"/>
              <a:t>: </a:t>
            </a:r>
            <a:r>
              <a:rPr lang="en-US" dirty="0"/>
              <a:t>Increased life </a:t>
            </a:r>
            <a:r>
              <a:rPr lang="en-US" dirty="0" smtClean="0"/>
              <a:t>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Calibri" panose="020F0502020204030204" pitchFamily="34" charset="0"/>
              </a:rPr>
              <a:t>↓ </a:t>
            </a:r>
            <a:r>
              <a:rPr lang="en-US" b="1" dirty="0" smtClean="0"/>
              <a:t>Disease: </a:t>
            </a:r>
            <a:r>
              <a:rPr lang="en-US" dirty="0" smtClean="0"/>
              <a:t>Slower disease progression, better on physiological measures of disease severity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Calibri" panose="020F0502020204030204" pitchFamily="34" charset="0"/>
              </a:rPr>
              <a:t>↓ </a:t>
            </a:r>
            <a:r>
              <a:rPr lang="en-US" b="1" dirty="0" smtClean="0"/>
              <a:t>Disability: </a:t>
            </a:r>
            <a:r>
              <a:rPr lang="en-US" dirty="0" smtClean="0"/>
              <a:t>Improved functional status (e.g., role </a:t>
            </a:r>
            <a:r>
              <a:rPr lang="en-US" dirty="0"/>
              <a:t>functioning, ADLs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Calibri" panose="020F0502020204030204" pitchFamily="34" charset="0"/>
              </a:rPr>
              <a:t>↓ </a:t>
            </a:r>
            <a:r>
              <a:rPr lang="en-US" b="1" dirty="0" smtClean="0"/>
              <a:t>Discomfort: </a:t>
            </a:r>
            <a:r>
              <a:rPr lang="en-US" dirty="0" smtClean="0"/>
              <a:t>Better subjective </a:t>
            </a:r>
            <a:r>
              <a:rPr lang="en-US" dirty="0"/>
              <a:t>sense of health or illness (e.g., </a:t>
            </a:r>
            <a:r>
              <a:rPr lang="en-US" dirty="0" smtClean="0"/>
              <a:t>fewer symptoms, less worry or distress, better mental health)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Calibri" panose="020F0502020204030204" pitchFamily="34" charset="0"/>
              </a:rPr>
              <a:t>↓ </a:t>
            </a:r>
            <a:r>
              <a:rPr lang="en-US" b="1" dirty="0" smtClean="0"/>
              <a:t>Dissatisfaction: </a:t>
            </a:r>
            <a:r>
              <a:rPr lang="en-US" dirty="0" smtClean="0"/>
              <a:t>Satisfaction with the way in which their needs are being met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750" y="6412468"/>
            <a:ext cx="836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Donabedian</a:t>
            </a:r>
            <a:r>
              <a:rPr lang="en-US" dirty="0">
                <a:solidFill>
                  <a:schemeClr val="bg1"/>
                </a:solidFill>
              </a:rPr>
              <a:t> A, </a:t>
            </a:r>
            <a:r>
              <a:rPr lang="en-US" dirty="0" err="1">
                <a:solidFill>
                  <a:schemeClr val="bg1"/>
                </a:solidFill>
              </a:rPr>
              <a:t>Elinson</a:t>
            </a:r>
            <a:r>
              <a:rPr lang="en-US" dirty="0">
                <a:solidFill>
                  <a:schemeClr val="bg1"/>
                </a:solidFill>
              </a:rPr>
              <a:t> J, Spitzer W, </a:t>
            </a:r>
            <a:r>
              <a:rPr lang="en-US" dirty="0" err="1">
                <a:solidFill>
                  <a:schemeClr val="bg1"/>
                </a:solidFill>
              </a:rPr>
              <a:t>Tarlow</a:t>
            </a:r>
            <a:r>
              <a:rPr lang="en-US" dirty="0">
                <a:solidFill>
                  <a:schemeClr val="bg1"/>
                </a:solidFill>
              </a:rPr>
              <a:t> A. </a:t>
            </a:r>
            <a:r>
              <a:rPr lang="en-US" i="1" dirty="0" smtClean="0">
                <a:solidFill>
                  <a:schemeClr val="bg1"/>
                </a:solidFill>
              </a:rPr>
              <a:t>J </a:t>
            </a:r>
            <a:r>
              <a:rPr lang="en-US" i="1" dirty="0" err="1">
                <a:solidFill>
                  <a:schemeClr val="bg1"/>
                </a:solidFill>
              </a:rPr>
              <a:t>Chron</a:t>
            </a:r>
            <a:r>
              <a:rPr lang="en-US" i="1" dirty="0">
                <a:solidFill>
                  <a:schemeClr val="bg1"/>
                </a:solidFill>
              </a:rPr>
              <a:t> Dis</a:t>
            </a:r>
            <a:r>
              <a:rPr lang="en-US" dirty="0">
                <a:solidFill>
                  <a:schemeClr val="bg1"/>
                </a:solidFill>
              </a:rPr>
              <a:t>. 1987; 40(</a:t>
            </a:r>
            <a:r>
              <a:rPr lang="en-US" dirty="0" err="1">
                <a:solidFill>
                  <a:schemeClr val="bg1"/>
                </a:solidFill>
              </a:rPr>
              <a:t>suppl</a:t>
            </a:r>
            <a:r>
              <a:rPr lang="en-US" dirty="0">
                <a:solidFill>
                  <a:schemeClr val="bg1"/>
                </a:solidFill>
              </a:rPr>
              <a:t> 1):183S–191S.</a:t>
            </a:r>
          </a:p>
        </p:txBody>
      </p:sp>
    </p:spTree>
    <p:extLst>
      <p:ext uri="{BB962C8B-B14F-4D97-AF65-F5344CB8AC3E}">
        <p14:creationId xmlns:p14="http://schemas.microsoft.com/office/powerpoint/2010/main" val="1838194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61&quot;&gt;&lt;/object&gt;&lt;object type=&quot;2&quot; unique_id=&quot;10062&quot;&gt;&lt;object type=&quot;3&quot; unique_id=&quot;10063&quot;&gt;&lt;property id=&quot;20148&quot; value=&quot;5&quot;/&gt;&lt;property id=&quot;20300&quot; value=&quot;Slide 1 - &amp;quot;Practice Transformation Roundtable: Creating the Health Care System of the Future&amp;quot;&quot;/&gt;&lt;property id=&quot;20307&quot; value=&quot;256&quot;/&gt;&lt;/object&gt;&lt;object type=&quot;3&quot; unique_id=&quot;10064&quot;&gt;&lt;property id=&quot;20148&quot; value=&quot;5&quot;/&gt;&lt;property id=&quot;20300&quot; value=&quot;Slide 2 - &amp;quot;Quality Improvement: The IHI Model&amp;quot;&quot;/&gt;&lt;property id=&quot;20307&quot; value=&quot;268&quot;/&gt;&lt;/object&gt;&lt;object type=&quot;3&quot; unique_id=&quot;10065&quot;&gt;&lt;property id=&quot;20148&quot; value=&quot;5&quot;/&gt;&lt;property id=&quot;20300&quot; value=&quot;Slide 3 - &amp;quot;Steps in the IHI Model&amp;quot;&quot;/&gt;&lt;property id=&quot;20307&quot; value=&quot;272&quot;/&gt;&lt;/object&gt;&lt;object type=&quot;3&quot; unique_id=&quot;10066&quot;&gt;&lt;property id=&quot;20148&quot; value=&quot;5&quot;/&gt;&lt;property id=&quot;20300&quot; value=&quot;Slide 4&quot;/&gt;&lt;property id=&quot;20307&quot; value=&quot;273&quot;/&gt;&lt;/object&gt;&lt;object type=&quot;3&quot; unique_id=&quot;10067&quot;&gt;&lt;property id=&quot;20148&quot; value=&quot;5&quot;/&gt;&lt;property id=&quot;20300&quot; value=&quot;Slide 5 - &amp;quot;Interprofessional Collaboration&amp;quot;&quot;/&gt;&lt;property id=&quot;20307&quot; value=&quot;269&quot;/&gt;&lt;/object&gt;&lt;object type=&quot;3&quot; unique_id=&quot;10068&quot;&gt;&lt;property id=&quot;20148&quot; value=&quot;5&quot;/&gt;&lt;property id=&quot;20300&quot; value=&quot;Slide 6 - &amp;quot;Example 1 Process and Results&amp;quot;&quot;/&gt;&lt;property id=&quot;20307&quot; value=&quot;275&quot;/&gt;&lt;/object&gt;&lt;object type=&quot;3&quot; unique_id=&quot;10069&quot;&gt;&lt;property id=&quot;20148&quot; value=&quot;5&quot;/&gt;&lt;property id=&quot;20300&quot; value=&quot;Slide 7 - &amp;quot;Health Service System Redesign&amp;quot;&quot;/&gt;&lt;property id=&quot;20307&quot; value=&quot;270&quot;/&gt;&lt;/object&gt;&lt;object type=&quot;3&quot; unique_id=&quot;10070&quot;&gt;&lt;property id=&quot;20148&quot; value=&quot;5&quot;/&gt;&lt;property id=&quot;20300&quot; value=&quot;Slide 8 - &amp;quot;Example 2 Process and Results&amp;quot;&quot;/&gt;&lt;property id=&quot;20307&quot; value=&quot;276&quot;/&gt;&lt;/object&gt;&lt;object type=&quot;3&quot; unique_id=&quot;10071&quot;&gt;&lt;property id=&quot;20148&quot; value=&quot;5&quot;/&gt;&lt;property id=&quot;20300&quot; value=&quot;Slide 9 - &amp;quot;Increasing Access for a Population&amp;quot;&quot;/&gt;&lt;property id=&quot;20307&quot; value=&quot;271&quot;/&gt;&lt;/object&gt;&lt;object type=&quot;3&quot; unique_id=&quot;10072&quot;&gt;&lt;property id=&quot;20148&quot; value=&quot;5&quot;/&gt;&lt;property id=&quot;20300&quot; value=&quot;Slide 10 - &amp;quot;Example 3 Process and Results&amp;quot;&quot;/&gt;&lt;property id=&quot;20307&quot; value=&quot;277&quot;/&gt;&lt;/object&gt;&lt;object type=&quot;3&quot; unique_id=&quot;10073&quot;&gt;&lt;property id=&quot;20148&quot; value=&quot;5&quot;/&gt;&lt;property id=&quot;20300&quot; value=&quot;Slide 11 - &amp;quot;How Can You Transform Clinical Practice?&amp;quot;&quot;/&gt;&lt;property id=&quot;20307&quot; value=&quot;274&quot;/&gt;&lt;/object&gt;&lt;object type=&quot;3&quot; unique_id=&quot;10074&quot;&gt;&lt;property id=&quot;20148&quot; value=&quot;5&quot;/&gt;&lt;property id=&quot;20300&quot; value=&quot;Slide 12 - &amp;quot;Change Concepts: Evidence into Practice&amp;quot;&quot;/&gt;&lt;property id=&quot;20307&quot; value=&quot;278&quot;/&gt;&lt;/object&gt;&lt;object type=&quot;3&quot; unique_id=&quot;10075&quot;&gt;&lt;property id=&quot;20148&quot; value=&quot;5&quot;/&gt;&lt;property id=&quot;20300&quot; value=&quot;Slide 13 - &amp;quot;Contact Information&amp;quot;&quot;/&gt;&lt;property id=&quot;20307&quot; value=&quot;26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746</TotalTime>
  <Words>1948</Words>
  <Application>Microsoft Office PowerPoint</Application>
  <PresentationFormat>Widescreen</PresentationFormat>
  <Paragraphs>234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Retrospect</vt:lpstr>
      <vt:lpstr>Aims and Outcomes in QI: What’s Data got to Do With It?</vt:lpstr>
      <vt:lpstr>Less than 17 Years?</vt:lpstr>
      <vt:lpstr>Can We Really End HIV by 2030? (That’s 11 Years)</vt:lpstr>
      <vt:lpstr>How Can We Get There from Here?</vt:lpstr>
      <vt:lpstr>Quality Improvement: The IHI Model</vt:lpstr>
      <vt:lpstr>Consider Including Patients on the Team</vt:lpstr>
      <vt:lpstr>Steps in the IHI Model</vt:lpstr>
      <vt:lpstr>What’s Your Intervention?</vt:lpstr>
      <vt:lpstr>What is a “Patient-Centered” Outcome?</vt:lpstr>
      <vt:lpstr>What is a Good Goal?</vt:lpstr>
      <vt:lpstr>Interventions for Practice Transformation</vt:lpstr>
      <vt:lpstr>What Gets in the Way?</vt:lpstr>
      <vt:lpstr>Barriers: Ishikawa’s Fishbone Diagram</vt:lpstr>
      <vt:lpstr>Facilitators: What Moves Us Forward?</vt:lpstr>
      <vt:lpstr>If the Process Involves Training …</vt:lpstr>
      <vt:lpstr>Balancing Measures</vt:lpstr>
      <vt:lpstr>How is this Different From …</vt:lpstr>
      <vt:lpstr>WHERE ARE WE GOING?</vt:lpstr>
      <vt:lpstr>Tracking Data Over Time</vt:lpstr>
      <vt:lpstr>The PDSA Cycle</vt:lpstr>
      <vt:lpstr>Keep Doing Those PDSAs!</vt:lpstr>
      <vt:lpstr>WHAT’S THE RIGHT OUTCOME?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Interprofessional Education (IPE) &amp; Practice Transformation (PTP)</dc:title>
  <dc:creator>Cook, Paul</dc:creator>
  <cp:lastModifiedBy>Cook, Paul</cp:lastModifiedBy>
  <cp:revision>72</cp:revision>
  <cp:lastPrinted>2019-04-02T20:04:26Z</cp:lastPrinted>
  <dcterms:created xsi:type="dcterms:W3CDTF">2015-04-03T15:12:17Z</dcterms:created>
  <dcterms:modified xsi:type="dcterms:W3CDTF">2019-12-09T17:58:51Z</dcterms:modified>
</cp:coreProperties>
</file>